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tl="1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65" r:id="rId4"/>
    <p:sldId id="258" r:id="rId5"/>
    <p:sldId id="263" r:id="rId6"/>
    <p:sldId id="264" r:id="rId7"/>
    <p:sldId id="266" r:id="rId8"/>
    <p:sldId id="259" r:id="rId9"/>
    <p:sldId id="268" r:id="rId10"/>
    <p:sldId id="260" r:id="rId11"/>
    <p:sldId id="261" r:id="rId12"/>
    <p:sldId id="262" r:id="rId13"/>
    <p:sldId id="269" r:id="rId14"/>
    <p:sldId id="270" r:id="rId15"/>
    <p:sldId id="271" r:id="rId16"/>
    <p:sldId id="272" r:id="rId17"/>
    <p:sldId id="273" r:id="rId18"/>
    <p:sldId id="275" r:id="rId19"/>
    <p:sldId id="267" r:id="rId20"/>
    <p:sldId id="274" r:id="rId21"/>
  </p:sldIdLst>
  <p:sldSz cx="9144000" cy="6858000" type="screen4x3"/>
  <p:notesSz cx="6858000" cy="9144000"/>
  <p:defaultTextStyle>
    <a:defPPr>
      <a:defRPr lang="fa-IR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757"/>
    <p:restoredTop sz="95768" autoAdjust="0"/>
  </p:normalViewPr>
  <p:slideViewPr>
    <p:cSldViewPr>
      <p:cViewPr>
        <p:scale>
          <a:sx n="211" d="100"/>
          <a:sy n="211" d="100"/>
        </p:scale>
        <p:origin x="256" y="-44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2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7" d="100"/>
          <a:sy n="77" d="100"/>
        </p:scale>
        <p:origin x="3472" y="19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6919C2F6-82E1-4CC2-9116-0A32191EC7F3}" type="datetimeFigureOut">
              <a:rPr lang="fa-IR" smtClean="0"/>
              <a:t>1441/3/14</a:t>
            </a:fld>
            <a:endParaRPr lang="fa-I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BDAAA9FE-ABD5-4A37-A074-2FF80CA27F11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5431456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85BCFB98-5D6F-45B6-BDC1-DE0D3842A8CE}" type="datetimeFigureOut">
              <a:rPr lang="fa-IR" smtClean="0"/>
              <a:t>1441/3/14</a:t>
            </a:fld>
            <a:endParaRPr lang="fa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fa-I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8909067B-25AE-4F7F-A18D-2B385BF06C9C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016800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9067B-25AE-4F7F-A18D-2B385BF06C9C}" type="slidenum">
              <a:rPr lang="fa-IR" smtClean="0"/>
              <a:t>1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698372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9067B-25AE-4F7F-A18D-2B385BF06C9C}" type="slidenum">
              <a:rPr lang="fa-IR" smtClean="0"/>
              <a:t>19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064698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9067B-25AE-4F7F-A18D-2B385BF06C9C}" type="slidenum">
              <a:rPr lang="fa-IR" smtClean="0"/>
              <a:t>2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595286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1- دیتاسنتر</a:t>
            </a:r>
            <a:r>
              <a:rPr lang="fa-IR" baseline="0" dirty="0"/>
              <a:t> امروزی متشکل از چندین هزار ماشین های مجازی برای سرویس دهی می باشد. طراحی معماری یک دیتاسنتر مبتنی بر پوشش بدترین شرایط است. </a:t>
            </a:r>
            <a:r>
              <a:rPr lang="en-US" baseline="0" dirty="0"/>
              <a:t>Worst case.</a:t>
            </a:r>
            <a:r>
              <a:rPr lang="fa-IR" baseline="0" dirty="0"/>
              <a:t> و </a:t>
            </a:r>
            <a:r>
              <a:rPr lang="en-US" baseline="0" dirty="0"/>
              <a:t>Fault Tolerance</a:t>
            </a:r>
            <a:r>
              <a:rPr lang="fa-IR" baseline="0" dirty="0"/>
              <a:t>  این عامل باعث می شود که اکثر اوقات دیتاسنتر ها </a:t>
            </a:r>
            <a:r>
              <a:rPr lang="en-US" baseline="0" dirty="0"/>
              <a:t>under utilized</a:t>
            </a:r>
            <a:r>
              <a:rPr lang="fa-IR" baseline="0" dirty="0"/>
              <a:t> باشند. در واقع با داشتن ویژگی </a:t>
            </a:r>
            <a:r>
              <a:rPr lang="en-US" baseline="0" dirty="0"/>
              <a:t>Over-provisioning</a:t>
            </a:r>
            <a:r>
              <a:rPr lang="fa-IR" baseline="0" dirty="0"/>
              <a:t>، مشکلات مربوط به </a:t>
            </a:r>
            <a:r>
              <a:rPr lang="en-US" baseline="0" dirty="0"/>
              <a:t>under-utilization</a:t>
            </a:r>
            <a:r>
              <a:rPr lang="fa-IR" baseline="0" dirty="0"/>
              <a:t> داشته باشیم.</a:t>
            </a:r>
          </a:p>
          <a:p>
            <a:endParaRPr lang="fa-IR" baseline="0" dirty="0"/>
          </a:p>
          <a:p>
            <a:r>
              <a:rPr lang="fa-IR" baseline="0" dirty="0"/>
              <a:t>2- توپولوژی داخلی دیتاسنتر، سوییچ و روتر های مخصوص، </a:t>
            </a:r>
          </a:p>
          <a:p>
            <a:endParaRPr lang="fa-IR" baseline="0" dirty="0"/>
          </a:p>
          <a:p>
            <a:r>
              <a:rPr lang="fa-IR" baseline="0" dirty="0"/>
              <a:t>3- ترافیک شرق-غرب و شمال-جنوب، الگوی درختی ارتباطات بین ماشی های مجازی</a:t>
            </a:r>
          </a:p>
          <a:p>
            <a:endParaRPr lang="fa-IR" baseline="0" dirty="0"/>
          </a:p>
          <a:p>
            <a:r>
              <a:rPr lang="fa-IR" baseline="0" dirty="0"/>
              <a:t>4- </a:t>
            </a:r>
            <a:r>
              <a:rPr lang="fa-I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گزارش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EPA</a:t>
            </a:r>
            <a:r>
              <a:rPr lang="fa-I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حاکی از آن دارد که تا آخر سال 2020 میزان برق مصرفی در دیتاسنتر های دنیا نزدیک به 8% از کل برق مصرفی در دنیا را به خود اختصاص می دهد.</a:t>
            </a:r>
          </a:p>
          <a:p>
            <a:endParaRPr lang="fa-I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a-I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5-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</a:t>
            </a:r>
            <a:r>
              <a:rPr lang="fa-I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چیست ؟</a:t>
            </a:r>
          </a:p>
          <a:p>
            <a:endParaRPr lang="fa-I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a-I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6- زنجیره سرویس در دیتاسنتر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9067B-25AE-4F7F-A18D-2B385BF06C9C}" type="slidenum">
              <a:rPr lang="fa-IR" smtClean="0"/>
              <a:t>3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773801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9067B-25AE-4F7F-A18D-2B385BF06C9C}" type="slidenum">
              <a:rPr lang="fa-IR" smtClean="0"/>
              <a:t>4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134414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r>
              <a:rPr lang="en-US" dirty="0"/>
              <a:t>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9067B-25AE-4F7F-A18D-2B385BF06C9C}" type="slidenum">
              <a:rPr lang="fa-IR" smtClean="0"/>
              <a:t>5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522750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9067B-25AE-4F7F-A18D-2B385BF06C9C}" type="slidenum">
              <a:rPr lang="fa-IR" smtClean="0"/>
              <a:t>6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455625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9067B-25AE-4F7F-A18D-2B385BF06C9C}" type="slidenum">
              <a:rPr lang="fa-IR" smtClean="0"/>
              <a:t>7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279856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9067B-25AE-4F7F-A18D-2B385BF06C9C}" type="slidenum">
              <a:rPr lang="fa-IR" smtClean="0"/>
              <a:t>8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304119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9067B-25AE-4F7F-A18D-2B385BF06C9C}" type="slidenum">
              <a:rPr lang="fa-IR" smtClean="0"/>
              <a:t>9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205292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ماه 1398</a:t>
            </a:r>
            <a:endParaRPr lang="fa-I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بنیامین اسلامی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51AD5-666D-457A-B8C9-23ED526BB83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90452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ماه 1398</a:t>
            </a:r>
            <a:endParaRPr lang="fa-I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بنیامین اسلامی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51AD5-666D-457A-B8C9-23ED526BB83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037109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ماه 1398</a:t>
            </a:r>
            <a:endParaRPr lang="fa-I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بنیامین اسلامی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51AD5-666D-457A-B8C9-23ED526BB83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226494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ماه 1398</a:t>
            </a:r>
            <a:endParaRPr lang="fa-I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بنیامین اسلامی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51AD5-666D-457A-B8C9-23ED526BB83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402784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ماه 1398</a:t>
            </a:r>
            <a:endParaRPr lang="fa-I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بنیامین اسلامی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51AD5-666D-457A-B8C9-23ED526BB83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184234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ماه 1398</a:t>
            </a:r>
            <a:endParaRPr lang="fa-I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بنیامین اسلامی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51AD5-666D-457A-B8C9-23ED526BB83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633030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ماه 1398</a:t>
            </a:r>
            <a:endParaRPr lang="fa-I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بنیامین اسلامی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51AD5-666D-457A-B8C9-23ED526BB83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995412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ماه 1398</a:t>
            </a:r>
            <a:endParaRPr lang="fa-I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بنیامین اسلامی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51AD5-666D-457A-B8C9-23ED526BB83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932518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ماه 1398</a:t>
            </a:r>
            <a:endParaRPr lang="fa-I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بنیامین اسلامی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51AD5-666D-457A-B8C9-23ED526BB83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691670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ماه 1398</a:t>
            </a:r>
            <a:endParaRPr lang="fa-I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بنیامین اسلامی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51AD5-666D-457A-B8C9-23ED526BB83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014007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a-I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ماه 1398</a:t>
            </a:r>
            <a:endParaRPr lang="fa-I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بنیامین اسلامی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51AD5-666D-457A-B8C9-23ED526BB83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842596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3" name="Picture 17" descr="C:\Users\Dr-Heydari\Desktop\download.jpg"/>
          <p:cNvPicPr>
            <a:picLocks noChangeAspect="1" noChangeArrowheads="1"/>
          </p:cNvPicPr>
          <p:nvPr userDrawn="1"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24024"/>
            <a:ext cx="6480720" cy="648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a-I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ماه 1398</a:t>
            </a:r>
            <a:endParaRPr lang="fa-I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a-IR"/>
              <a:t>بنیامین اسلامی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51AD5-666D-457A-B8C9-23ED526BB833}" type="slidenum">
              <a:rPr lang="fa-IR" smtClean="0"/>
              <a:t>‹#›</a:t>
            </a:fld>
            <a:endParaRPr lang="fa-IR"/>
          </a:p>
        </p:txBody>
      </p:sp>
      <p:pic>
        <p:nvPicPr>
          <p:cNvPr id="8" name="Picture 2" descr="http://www.fanni.info/DesktopModules/Articles/MakeThumbnail.aspx?Image=%2FPortals%2FFANNI%2FMBA+1392.JPG&amp;tabid=1297&amp;w=120"/>
          <p:cNvPicPr>
            <a:picLocks noChangeAspect="1" noChangeArrowheads="1"/>
          </p:cNvPicPr>
          <p:nvPr userDrawn="1"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95156"/>
            <a:ext cx="1104900" cy="1676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03517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a-IR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7" descr="C:\Users\Dr-Heydari\Desktop\download.jp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24024"/>
            <a:ext cx="6480720" cy="648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95079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fa-IR" sz="3600" dirty="0">
                <a:latin typeface="B Nazanin" pitchFamily="2" charset="-78"/>
                <a:cs typeface="B Nazanin" pitchFamily="2" charset="-78"/>
              </a:rPr>
              <a:t>موضوع : بهبود الگوی ترافیکی شبکه داخلی دیتاسنتر </a:t>
            </a:r>
            <a:br>
              <a:rPr lang="fa-IR" sz="3600" dirty="0">
                <a:latin typeface="B Nazanin" pitchFamily="2" charset="-78"/>
                <a:cs typeface="B Nazanin" pitchFamily="2" charset="-78"/>
              </a:rPr>
            </a:br>
            <a:r>
              <a:rPr lang="fa-IR" sz="3600" dirty="0">
                <a:latin typeface="B Nazanin" pitchFamily="2" charset="-78"/>
                <a:cs typeface="B Nazanin" pitchFamily="2" charset="-78"/>
              </a:rPr>
              <a:t>با رویکرد محلیت ماشین های مجازی </a:t>
            </a:r>
            <a:br>
              <a:rPr lang="fa-IR" sz="3600" dirty="0">
                <a:latin typeface="B Nazanin" pitchFamily="2" charset="-78"/>
                <a:cs typeface="B Nazanin" pitchFamily="2" charset="-78"/>
              </a:rPr>
            </a:br>
            <a:r>
              <a:rPr lang="fa-IR" sz="3600" dirty="0">
                <a:latin typeface="B Nazanin" pitchFamily="2" charset="-78"/>
                <a:cs typeface="B Nazanin" pitchFamily="2" charset="-78"/>
              </a:rPr>
              <a:t>در کاربرد های زنجیره سرویس ها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85184"/>
            <a:ext cx="6400800" cy="1752600"/>
          </a:xfrm>
        </p:spPr>
        <p:txBody>
          <a:bodyPr/>
          <a:lstStyle/>
          <a:p>
            <a:r>
              <a:rPr lang="fa-IR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بنیامین اسلامی</a:t>
            </a:r>
          </a:p>
          <a:p>
            <a:r>
              <a:rPr lang="fa-IR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تاریخ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428598" y="497768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1">
            <a:normAutofit lnSpcReduction="10000"/>
          </a:bodyPr>
          <a:lstStyle>
            <a:lvl1pPr marL="0" indent="0" algn="ct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b="1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دانشگاه تهران</a:t>
            </a:r>
          </a:p>
          <a:p>
            <a:endParaRPr lang="fa-IR" sz="2400" dirty="0">
              <a:solidFill>
                <a:schemeClr val="tx1"/>
              </a:solidFill>
              <a:latin typeface="B Nazanin" pitchFamily="2" charset="-78"/>
              <a:cs typeface="B Nazanin" pitchFamily="2" charset="-78"/>
            </a:endParaRPr>
          </a:p>
          <a:p>
            <a:r>
              <a:rPr lang="fa-IR" sz="2400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پردیس دانشکده های فنی</a:t>
            </a:r>
          </a:p>
          <a:p>
            <a:r>
              <a:rPr lang="fa-IR" sz="2400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دانشکده مهندسی برق و کامپیوتر</a:t>
            </a:r>
          </a:p>
        </p:txBody>
      </p:sp>
      <p:pic>
        <p:nvPicPr>
          <p:cNvPr id="9" name="Picture 2" descr="http://www.fanni.info/DesktopModules/Articles/MakeThumbnail.aspx?Image=%2FPortals%2FFANNI%2FMBA+1392.JPG&amp;tabid=1297&amp;w=120"/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95156"/>
            <a:ext cx="1104900" cy="1676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80400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1" anchor="ctr">
            <a:noAutofit/>
          </a:bodyPr>
          <a:lstStyle/>
          <a:p>
            <a:pPr marL="571500" indent="-571500" algn="r" defTabSz="914400" eaLnBrk="1" latinLnBrk="0" hangingPunct="1">
              <a:spcBef>
                <a:spcPct val="0"/>
              </a:spcBef>
              <a:buClr>
                <a:srgbClr val="FF0000"/>
              </a:buClr>
              <a:buFont typeface="Courier New" panose="02070309020205020404" pitchFamily="49" charset="0"/>
              <a:buChar char="o"/>
            </a:pPr>
            <a:r>
              <a:rPr lang="fa-IR" sz="3600" dirty="0">
                <a:solidFill>
                  <a:srgbClr val="002060"/>
                </a:solidFill>
                <a:latin typeface="B Nazanin" pitchFamily="2" charset="-78"/>
                <a:cs typeface="B Nazanin" pitchFamily="2" charset="-78"/>
              </a:rPr>
              <a:t>راه حل پیشنهادی</a:t>
            </a:r>
            <a:endParaRPr lang="fa-IR" sz="3600" dirty="0">
              <a:solidFill>
                <a:srgbClr val="002060"/>
              </a:solidFill>
              <a:cs typeface="B Koodak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 vert="horz" lIns="91440" tIns="45720" rIns="91440" bIns="45720" rtlCol="1">
            <a:normAutofit/>
          </a:bodyPr>
          <a:lstStyle/>
          <a:p>
            <a:pPr marL="342900" indent="-3429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</a:pPr>
            <a:endParaRPr lang="fa-IR" sz="2400" dirty="0">
              <a:cs typeface="B Koodak" pitchFamily="2" charset="-78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563888" y="6548691"/>
            <a:ext cx="2133600" cy="365125"/>
          </a:xfrm>
        </p:spPr>
        <p:txBody>
          <a:bodyPr vert="horz" lIns="91440" tIns="45720" rIns="91440" bIns="45720" rtlCol="1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ماه 1398</a:t>
            </a:r>
            <a:endParaRPr lang="fa-IR" sz="1400" dirty="0">
              <a:solidFill>
                <a:schemeClr val="tx1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6304235"/>
            <a:ext cx="2895600" cy="365125"/>
          </a:xfrm>
        </p:spPr>
        <p:txBody>
          <a:bodyPr vert="horz" lIns="91440" tIns="45720" rIns="91440" bIns="45720" rtlCol="1" anchor="ctr"/>
          <a:lstStyle/>
          <a:p>
            <a:r>
              <a:rPr lang="fa-IR" sz="1600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بنیامین اسلامی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-36512" y="6165304"/>
            <a:ext cx="1224136" cy="3312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endPos="0" dist="50800" dir="5400000" sy="-100000" algn="bl" rotWithShape="0"/>
          </a:effectLst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1" anchor="ctr"/>
          <a:lstStyle/>
          <a:p>
            <a:pPr algn="ctr"/>
            <a:fld id="{B46ECB1B-C0CD-4928-A206-65AA0D461CF3}" type="slidenum">
              <a:rPr lang="fa-IR" sz="2000" b="1" smtClean="0">
                <a:solidFill>
                  <a:srgbClr val="FF0000"/>
                </a:solidFill>
                <a:cs typeface="B Nazanin" pitchFamily="2" charset="-78"/>
              </a:rPr>
              <a:pPr algn="ctr"/>
              <a:t>10</a:t>
            </a:fld>
            <a:r>
              <a:rPr lang="fa-IR" sz="2000" b="1" dirty="0">
                <a:solidFill>
                  <a:srgbClr val="FF0000"/>
                </a:solidFill>
                <a:cs typeface="B Nazanin" pitchFamily="2" charset="-78"/>
              </a:rPr>
              <a:t>/</a:t>
            </a:r>
            <a:r>
              <a:rPr lang="fa-IR" sz="2000" b="1" dirty="0">
                <a:solidFill>
                  <a:schemeClr val="tx1"/>
                </a:solidFill>
                <a:cs typeface="B Nazanin" pitchFamily="2" charset="-78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360537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1" anchor="ctr">
            <a:noAutofit/>
          </a:bodyPr>
          <a:lstStyle/>
          <a:p>
            <a:pPr marL="742950" indent="-742950" algn="r">
              <a:buClr>
                <a:srgbClr val="FF0000"/>
              </a:buClr>
              <a:buFont typeface="Courier New" panose="02070309020205020404" pitchFamily="49" charset="0"/>
              <a:buChar char="o"/>
            </a:pPr>
            <a:r>
              <a:rPr lang="fa-IR" sz="3600" dirty="0">
                <a:latin typeface="B Nazanin" pitchFamily="2" charset="-78"/>
                <a:cs typeface="B Nazanin" pitchFamily="2" charset="-78"/>
              </a:rPr>
              <a:t>پیاده سازی و ارزیابی نتایج</a:t>
            </a:r>
            <a:endParaRPr lang="fa-IR" sz="3600" dirty="0">
              <a:solidFill>
                <a:srgbClr val="002060"/>
              </a:solidFill>
              <a:cs typeface="B Koodak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600200"/>
            <a:ext cx="8363272" cy="4525963"/>
          </a:xfrm>
        </p:spPr>
        <p:txBody>
          <a:bodyPr/>
          <a:lstStyle/>
          <a:p>
            <a:pPr>
              <a:buClr>
                <a:srgbClr val="FF0000"/>
              </a:buClr>
            </a:pPr>
            <a:endParaRPr lang="fa-IR" sz="2800" dirty="0">
              <a:cs typeface="B Koodak" pitchFamily="2" charset="-78"/>
            </a:endParaRPr>
          </a:p>
          <a:p>
            <a:endParaRPr lang="fa-IR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563888" y="6548691"/>
            <a:ext cx="2133600" cy="365125"/>
          </a:xfrm>
        </p:spPr>
        <p:txBody>
          <a:bodyPr vert="horz" lIns="91440" tIns="45720" rIns="91440" bIns="45720" rtlCol="1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ماه 1398</a:t>
            </a:r>
            <a:endParaRPr lang="fa-IR" sz="1400" dirty="0">
              <a:solidFill>
                <a:schemeClr val="tx1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6304235"/>
            <a:ext cx="2895600" cy="365125"/>
          </a:xfrm>
        </p:spPr>
        <p:txBody>
          <a:bodyPr vert="horz" lIns="91440" tIns="45720" rIns="91440" bIns="45720" rtlCol="1" anchor="ctr"/>
          <a:lstStyle/>
          <a:p>
            <a:r>
              <a:rPr lang="fa-IR" sz="1600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بنیامین اسلامی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-36512" y="6165304"/>
            <a:ext cx="1224136" cy="3312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endPos="0" dist="50800" dir="5400000" sy="-100000" algn="bl" rotWithShape="0"/>
          </a:effectLst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1" anchor="ctr"/>
          <a:lstStyle/>
          <a:p>
            <a:pPr algn="ctr"/>
            <a:fld id="{B46ECB1B-C0CD-4928-A206-65AA0D461CF3}" type="slidenum">
              <a:rPr lang="fa-IR" sz="2000" b="1" smtClean="0">
                <a:solidFill>
                  <a:srgbClr val="FF0000"/>
                </a:solidFill>
                <a:cs typeface="B Nazanin" pitchFamily="2" charset="-78"/>
              </a:rPr>
              <a:pPr algn="ctr"/>
              <a:t>11</a:t>
            </a:fld>
            <a:r>
              <a:rPr lang="fa-IR" sz="2000" b="1" dirty="0">
                <a:solidFill>
                  <a:srgbClr val="FF0000"/>
                </a:solidFill>
                <a:cs typeface="B Nazanin" pitchFamily="2" charset="-78"/>
              </a:rPr>
              <a:t>/</a:t>
            </a:r>
            <a:r>
              <a:rPr lang="fa-IR" sz="2000" b="1" dirty="0">
                <a:solidFill>
                  <a:schemeClr val="tx1"/>
                </a:solidFill>
                <a:cs typeface="B Nazanin" pitchFamily="2" charset="-78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545376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1" anchor="ctr">
            <a:noAutofit/>
          </a:bodyPr>
          <a:lstStyle/>
          <a:p>
            <a:pPr marL="571500" indent="-571500" algn="r">
              <a:buClr>
                <a:srgbClr val="FF0000"/>
              </a:buClr>
              <a:buFont typeface="Courier New" panose="02070309020205020404" pitchFamily="49" charset="0"/>
              <a:buChar char="o"/>
            </a:pPr>
            <a:r>
              <a:rPr lang="fa-IR" sz="3600" dirty="0">
                <a:latin typeface="B Nazanin" pitchFamily="2" charset="-78"/>
                <a:cs typeface="B Nazanin" pitchFamily="2" charset="-78"/>
              </a:rPr>
              <a:t>نتیجه گیری</a:t>
            </a:r>
            <a:endParaRPr lang="fa-IR" sz="3600" dirty="0">
              <a:solidFill>
                <a:srgbClr val="002060"/>
              </a:solidFill>
              <a:cs typeface="B Koodak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>
            <a:normAutofit/>
          </a:bodyPr>
          <a:lstStyle/>
          <a:p>
            <a:pPr>
              <a:buClr>
                <a:srgbClr val="FF0000"/>
              </a:buClr>
            </a:pPr>
            <a:endParaRPr lang="fa-IR" sz="2800" dirty="0">
              <a:cs typeface="B Koodak" pitchFamily="2" charset="-78"/>
            </a:endParaRPr>
          </a:p>
          <a:p>
            <a:pPr>
              <a:buClr>
                <a:srgbClr val="FF0000"/>
              </a:buClr>
            </a:pPr>
            <a:endParaRPr lang="fa-IR" sz="2800" dirty="0">
              <a:cs typeface="B Koodak" pitchFamily="2" charset="-78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563888" y="6548691"/>
            <a:ext cx="2133600" cy="365125"/>
          </a:xfrm>
        </p:spPr>
        <p:txBody>
          <a:bodyPr vert="horz" lIns="91440" tIns="45720" rIns="91440" bIns="45720" rtlCol="1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cs typeface="B Koodak" pitchFamily="2" charset="-78"/>
              </a:rPr>
              <a:t>ماه 1398</a:t>
            </a:r>
            <a:endParaRPr lang="fa-IR" sz="1400" dirty="0">
              <a:solidFill>
                <a:schemeClr val="tx1"/>
              </a:solidFill>
              <a:cs typeface="B Koodak" pitchFamily="2" charset="-78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6304235"/>
            <a:ext cx="2895600" cy="365125"/>
          </a:xfrm>
        </p:spPr>
        <p:txBody>
          <a:bodyPr vert="horz" lIns="91440" tIns="45720" rIns="91440" bIns="45720" rtlCol="1" anchor="ctr"/>
          <a:lstStyle/>
          <a:p>
            <a:r>
              <a:rPr lang="fa-IR" sz="1600">
                <a:solidFill>
                  <a:schemeClr val="tx1"/>
                </a:solidFill>
                <a:cs typeface="B Koodak" pitchFamily="2" charset="-78"/>
              </a:rPr>
              <a:t>بنیامین اسلامی</a:t>
            </a:r>
            <a:endParaRPr lang="fa-IR" sz="1600" dirty="0">
              <a:solidFill>
                <a:schemeClr val="tx1"/>
              </a:solidFill>
              <a:cs typeface="B Koodak" pitchFamily="2" charset="-7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-36512" y="6165304"/>
            <a:ext cx="1224136" cy="3312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endPos="0" dist="50800" dir="5400000" sy="-100000" algn="bl" rotWithShape="0"/>
          </a:effectLst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1" anchor="ctr"/>
          <a:lstStyle/>
          <a:p>
            <a:pPr algn="ctr"/>
            <a:fld id="{B46ECB1B-C0CD-4928-A206-65AA0D461CF3}" type="slidenum">
              <a:rPr lang="fa-IR" sz="2000" b="1" smtClean="0">
                <a:solidFill>
                  <a:srgbClr val="FF0000"/>
                </a:solidFill>
                <a:cs typeface="B Nazanin" pitchFamily="2" charset="-78"/>
              </a:rPr>
              <a:pPr algn="ctr"/>
              <a:t>12</a:t>
            </a:fld>
            <a:r>
              <a:rPr lang="fa-IR" sz="2000" b="1" dirty="0">
                <a:solidFill>
                  <a:srgbClr val="FF0000"/>
                </a:solidFill>
                <a:cs typeface="B Nazanin" pitchFamily="2" charset="-78"/>
              </a:rPr>
              <a:t>/</a:t>
            </a:r>
            <a:r>
              <a:rPr lang="fa-IR" sz="2000" b="1" dirty="0">
                <a:solidFill>
                  <a:schemeClr val="tx1"/>
                </a:solidFill>
                <a:cs typeface="B Nazanin" pitchFamily="2" charset="-78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585528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1" anchor="ctr">
            <a:noAutofit/>
          </a:bodyPr>
          <a:lstStyle/>
          <a:p>
            <a:pPr algn="r">
              <a:buClr>
                <a:srgbClr val="FF0000"/>
              </a:buClr>
            </a:pPr>
            <a:endParaRPr lang="fa-IR" sz="3600" dirty="0">
              <a:solidFill>
                <a:srgbClr val="002060"/>
              </a:solidFill>
              <a:cs typeface="B Koodak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>
            <a:normAutofit/>
          </a:bodyPr>
          <a:lstStyle/>
          <a:p>
            <a:pPr>
              <a:buClr>
                <a:srgbClr val="FF0000"/>
              </a:buClr>
            </a:pPr>
            <a:endParaRPr lang="fa-IR" sz="2800" dirty="0">
              <a:cs typeface="B Koodak" pitchFamily="2" charset="-78"/>
            </a:endParaRPr>
          </a:p>
          <a:p>
            <a:pPr>
              <a:buClr>
                <a:srgbClr val="FF0000"/>
              </a:buClr>
            </a:pPr>
            <a:r>
              <a:rPr lang="fa-IR" sz="2800" dirty="0">
                <a:cs typeface="B Koodak" pitchFamily="2" charset="-78"/>
              </a:rPr>
              <a:t>اس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563888" y="6548691"/>
            <a:ext cx="2133600" cy="365125"/>
          </a:xfrm>
        </p:spPr>
        <p:txBody>
          <a:bodyPr vert="horz" lIns="91440" tIns="45720" rIns="91440" bIns="45720" rtlCol="1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cs typeface="B Koodak" pitchFamily="2" charset="-78"/>
              </a:rPr>
              <a:t>ماه 1398</a:t>
            </a:r>
            <a:endParaRPr lang="fa-IR" sz="1400" dirty="0">
              <a:solidFill>
                <a:schemeClr val="tx1"/>
              </a:solidFill>
              <a:cs typeface="B Koodak" pitchFamily="2" charset="-78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6304235"/>
            <a:ext cx="2895600" cy="365125"/>
          </a:xfrm>
        </p:spPr>
        <p:txBody>
          <a:bodyPr vert="horz" lIns="91440" tIns="45720" rIns="91440" bIns="45720" rtlCol="1" anchor="ctr"/>
          <a:lstStyle/>
          <a:p>
            <a:r>
              <a:rPr lang="fa-IR" sz="1600">
                <a:solidFill>
                  <a:schemeClr val="tx1"/>
                </a:solidFill>
                <a:cs typeface="B Koodak" pitchFamily="2" charset="-78"/>
              </a:rPr>
              <a:t>بنیامین اسلامی</a:t>
            </a:r>
            <a:endParaRPr lang="fa-IR" sz="1600" dirty="0">
              <a:solidFill>
                <a:schemeClr val="tx1"/>
              </a:solidFill>
              <a:cs typeface="B Koodak" pitchFamily="2" charset="-7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-36512" y="6165304"/>
            <a:ext cx="1224136" cy="3312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endPos="0" dist="50800" dir="5400000" sy="-100000" algn="bl" rotWithShape="0"/>
          </a:effectLst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1" anchor="ctr"/>
          <a:lstStyle/>
          <a:p>
            <a:pPr algn="ctr"/>
            <a:fld id="{B46ECB1B-C0CD-4928-A206-65AA0D461CF3}" type="slidenum">
              <a:rPr lang="fa-IR" sz="2000" b="1" smtClean="0">
                <a:solidFill>
                  <a:srgbClr val="FF0000"/>
                </a:solidFill>
                <a:cs typeface="B Nazanin" pitchFamily="2" charset="-78"/>
              </a:rPr>
              <a:pPr algn="ctr"/>
              <a:t>13</a:t>
            </a:fld>
            <a:r>
              <a:rPr lang="fa-IR" sz="2000" b="1" dirty="0">
                <a:solidFill>
                  <a:srgbClr val="FF0000"/>
                </a:solidFill>
                <a:cs typeface="B Nazanin" pitchFamily="2" charset="-78"/>
              </a:rPr>
              <a:t>/</a:t>
            </a:r>
            <a:r>
              <a:rPr lang="fa-IR" sz="2000" b="1" dirty="0">
                <a:solidFill>
                  <a:schemeClr val="tx1"/>
                </a:solidFill>
                <a:cs typeface="B Nazanin" pitchFamily="2" charset="-78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322926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1" anchor="ctr">
            <a:noAutofit/>
          </a:bodyPr>
          <a:lstStyle/>
          <a:p>
            <a:pPr algn="r">
              <a:buClr>
                <a:srgbClr val="FF0000"/>
              </a:buClr>
            </a:pPr>
            <a:endParaRPr lang="fa-IR" sz="3600" dirty="0">
              <a:solidFill>
                <a:srgbClr val="002060"/>
              </a:solidFill>
              <a:cs typeface="B Koodak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>
            <a:normAutofit/>
          </a:bodyPr>
          <a:lstStyle/>
          <a:p>
            <a:pPr>
              <a:buClr>
                <a:srgbClr val="FF0000"/>
              </a:buClr>
            </a:pPr>
            <a:r>
              <a:rPr lang="fa-IR" sz="2800" dirty="0">
                <a:cs typeface="B Koodak" pitchFamily="2" charset="-78"/>
              </a:rPr>
              <a:t>تا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563888" y="6548691"/>
            <a:ext cx="2133600" cy="365125"/>
          </a:xfrm>
        </p:spPr>
        <p:txBody>
          <a:bodyPr vert="horz" lIns="91440" tIns="45720" rIns="91440" bIns="45720" rtlCol="1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cs typeface="B Koodak" pitchFamily="2" charset="-78"/>
              </a:rPr>
              <a:t>ماه 1398</a:t>
            </a:r>
            <a:endParaRPr lang="fa-IR" sz="1400" dirty="0">
              <a:solidFill>
                <a:schemeClr val="tx1"/>
              </a:solidFill>
              <a:cs typeface="B Koodak" pitchFamily="2" charset="-78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6304235"/>
            <a:ext cx="2895600" cy="365125"/>
          </a:xfrm>
        </p:spPr>
        <p:txBody>
          <a:bodyPr vert="horz" lIns="91440" tIns="45720" rIns="91440" bIns="45720" rtlCol="1" anchor="ctr"/>
          <a:lstStyle/>
          <a:p>
            <a:r>
              <a:rPr lang="fa-IR" sz="1600">
                <a:solidFill>
                  <a:schemeClr val="tx1"/>
                </a:solidFill>
                <a:cs typeface="B Koodak" pitchFamily="2" charset="-78"/>
              </a:rPr>
              <a:t>بنیامین اسلامی</a:t>
            </a:r>
            <a:endParaRPr lang="fa-IR" sz="1600" dirty="0">
              <a:solidFill>
                <a:schemeClr val="tx1"/>
              </a:solidFill>
              <a:cs typeface="B Koodak" pitchFamily="2" charset="-7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-36512" y="6165304"/>
            <a:ext cx="1224136" cy="3312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endPos="0" dist="50800" dir="5400000" sy="-100000" algn="bl" rotWithShape="0"/>
          </a:effectLst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1" anchor="ctr"/>
          <a:lstStyle/>
          <a:p>
            <a:pPr algn="ctr"/>
            <a:fld id="{B46ECB1B-C0CD-4928-A206-65AA0D461CF3}" type="slidenum">
              <a:rPr lang="fa-IR" sz="2000" b="1" smtClean="0">
                <a:solidFill>
                  <a:srgbClr val="FF0000"/>
                </a:solidFill>
                <a:cs typeface="B Nazanin" pitchFamily="2" charset="-78"/>
              </a:rPr>
              <a:pPr algn="ctr"/>
              <a:t>14</a:t>
            </a:fld>
            <a:r>
              <a:rPr lang="fa-IR" sz="2000" b="1" dirty="0">
                <a:solidFill>
                  <a:srgbClr val="FF0000"/>
                </a:solidFill>
                <a:cs typeface="B Nazanin" pitchFamily="2" charset="-78"/>
              </a:rPr>
              <a:t>/</a:t>
            </a:r>
            <a:r>
              <a:rPr lang="fa-IR" sz="2000" b="1" dirty="0">
                <a:solidFill>
                  <a:schemeClr val="tx1"/>
                </a:solidFill>
                <a:cs typeface="B Nazanin" pitchFamily="2" charset="-78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718999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1" anchor="ctr">
            <a:noAutofit/>
          </a:bodyPr>
          <a:lstStyle/>
          <a:p>
            <a:pPr algn="r">
              <a:buClr>
                <a:srgbClr val="FF0000"/>
              </a:buClr>
            </a:pPr>
            <a:endParaRPr lang="fa-IR" sz="3600" dirty="0">
              <a:solidFill>
                <a:srgbClr val="002060"/>
              </a:solidFill>
              <a:cs typeface="B Koodak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>
            <a:normAutofit/>
          </a:bodyPr>
          <a:lstStyle/>
          <a:p>
            <a:pPr>
              <a:buClr>
                <a:srgbClr val="FF0000"/>
              </a:buClr>
            </a:pPr>
            <a:endParaRPr lang="fa-IR" sz="2800" dirty="0">
              <a:cs typeface="B Koodak" pitchFamily="2" charset="-78"/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3563888" y="6548691"/>
            <a:ext cx="2133600" cy="365125"/>
          </a:xfrm>
        </p:spPr>
        <p:txBody>
          <a:bodyPr vert="horz" lIns="91440" tIns="45720" rIns="91440" bIns="45720" rtlCol="1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cs typeface="B Koodak" pitchFamily="2" charset="-78"/>
              </a:rPr>
              <a:t>ماه 1398</a:t>
            </a:r>
            <a:endParaRPr lang="fa-IR" sz="1400" dirty="0">
              <a:solidFill>
                <a:schemeClr val="tx1"/>
              </a:solidFill>
              <a:cs typeface="B Koodak" pitchFamily="2" charset="-78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6304235"/>
            <a:ext cx="2895600" cy="365125"/>
          </a:xfrm>
        </p:spPr>
        <p:txBody>
          <a:bodyPr vert="horz" lIns="91440" tIns="45720" rIns="91440" bIns="45720" rtlCol="1" anchor="ctr"/>
          <a:lstStyle/>
          <a:p>
            <a:r>
              <a:rPr lang="fa-IR" sz="1600">
                <a:solidFill>
                  <a:schemeClr val="tx1"/>
                </a:solidFill>
                <a:cs typeface="B Koodak" pitchFamily="2" charset="-78"/>
              </a:rPr>
              <a:t>بنیامین اسلامی</a:t>
            </a:r>
            <a:endParaRPr lang="fa-IR" sz="1600" dirty="0">
              <a:solidFill>
                <a:schemeClr val="tx1"/>
              </a:solidFill>
              <a:cs typeface="B Koodak" pitchFamily="2" charset="-78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-36512" y="6165304"/>
            <a:ext cx="1224136" cy="3312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endPos="0" dist="50800" dir="5400000" sy="-100000" algn="bl" rotWithShape="0"/>
          </a:effectLst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1" anchor="ctr"/>
          <a:lstStyle/>
          <a:p>
            <a:pPr algn="ctr"/>
            <a:fld id="{B46ECB1B-C0CD-4928-A206-65AA0D461CF3}" type="slidenum">
              <a:rPr lang="fa-IR" sz="2000" b="1" smtClean="0">
                <a:solidFill>
                  <a:srgbClr val="FF0000"/>
                </a:solidFill>
                <a:cs typeface="B Nazanin" pitchFamily="2" charset="-78"/>
              </a:rPr>
              <a:pPr algn="ctr"/>
              <a:t>15</a:t>
            </a:fld>
            <a:r>
              <a:rPr lang="fa-IR" sz="2000" b="1" dirty="0">
                <a:solidFill>
                  <a:srgbClr val="FF0000"/>
                </a:solidFill>
                <a:cs typeface="B Nazanin" pitchFamily="2" charset="-78"/>
              </a:rPr>
              <a:t>/</a:t>
            </a:r>
            <a:r>
              <a:rPr lang="fa-IR" sz="2000" b="1" dirty="0">
                <a:solidFill>
                  <a:schemeClr val="tx1"/>
                </a:solidFill>
                <a:cs typeface="B Nazanin" pitchFamily="2" charset="-78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763669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1" anchor="ctr">
            <a:noAutofit/>
          </a:bodyPr>
          <a:lstStyle/>
          <a:p>
            <a:pPr algn="r">
              <a:buClr>
                <a:srgbClr val="FF0000"/>
              </a:buClr>
            </a:pPr>
            <a:endParaRPr lang="fa-IR" sz="3600" dirty="0">
              <a:solidFill>
                <a:srgbClr val="002060"/>
              </a:solidFill>
              <a:cs typeface="B Koodak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>
            <a:normAutofit/>
          </a:bodyPr>
          <a:lstStyle/>
          <a:p>
            <a:pPr>
              <a:buClr>
                <a:srgbClr val="FF0000"/>
              </a:buClr>
            </a:pPr>
            <a:endParaRPr lang="fa-IR" sz="2800" dirty="0">
              <a:cs typeface="B Koodak" pitchFamily="2" charset="-78"/>
            </a:endParaRPr>
          </a:p>
          <a:p>
            <a:pPr>
              <a:buClr>
                <a:srgbClr val="FF0000"/>
              </a:buClr>
            </a:pPr>
            <a:r>
              <a:rPr lang="fa-IR" sz="2800" dirty="0">
                <a:cs typeface="B Koodak" pitchFamily="2" charset="-78"/>
              </a:rPr>
              <a:t>ا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563888" y="6548691"/>
            <a:ext cx="2133600" cy="365125"/>
          </a:xfrm>
        </p:spPr>
        <p:txBody>
          <a:bodyPr vert="horz" lIns="91440" tIns="45720" rIns="91440" bIns="45720" rtlCol="1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cs typeface="B Koodak" pitchFamily="2" charset="-78"/>
              </a:rPr>
              <a:t>ماه 1398</a:t>
            </a:r>
            <a:endParaRPr lang="fa-IR" sz="1400" dirty="0">
              <a:solidFill>
                <a:schemeClr val="tx1"/>
              </a:solidFill>
              <a:cs typeface="B Koodak" pitchFamily="2" charset="-78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6304235"/>
            <a:ext cx="2895600" cy="365125"/>
          </a:xfrm>
        </p:spPr>
        <p:txBody>
          <a:bodyPr vert="horz" lIns="91440" tIns="45720" rIns="91440" bIns="45720" rtlCol="1" anchor="ctr"/>
          <a:lstStyle/>
          <a:p>
            <a:r>
              <a:rPr lang="fa-IR" sz="1600">
                <a:solidFill>
                  <a:schemeClr val="tx1"/>
                </a:solidFill>
                <a:cs typeface="B Koodak" pitchFamily="2" charset="-78"/>
              </a:rPr>
              <a:t>بنیامین اسلامی</a:t>
            </a:r>
            <a:endParaRPr lang="fa-IR" sz="1600" dirty="0">
              <a:solidFill>
                <a:schemeClr val="tx1"/>
              </a:solidFill>
              <a:cs typeface="B Koodak" pitchFamily="2" charset="-7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-36512" y="6165304"/>
            <a:ext cx="1224136" cy="3312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endPos="0" dist="50800" dir="5400000" sy="-100000" algn="bl" rotWithShape="0"/>
          </a:effectLst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1" anchor="ctr"/>
          <a:lstStyle/>
          <a:p>
            <a:pPr algn="ctr"/>
            <a:fld id="{B46ECB1B-C0CD-4928-A206-65AA0D461CF3}" type="slidenum">
              <a:rPr lang="fa-IR" sz="2000" b="1" smtClean="0">
                <a:solidFill>
                  <a:srgbClr val="FF0000"/>
                </a:solidFill>
                <a:cs typeface="B Nazanin" pitchFamily="2" charset="-78"/>
              </a:rPr>
              <a:pPr algn="ctr"/>
              <a:t>16</a:t>
            </a:fld>
            <a:r>
              <a:rPr lang="fa-IR" sz="2000" b="1" dirty="0">
                <a:solidFill>
                  <a:srgbClr val="FF0000"/>
                </a:solidFill>
                <a:cs typeface="B Nazanin" pitchFamily="2" charset="-78"/>
              </a:rPr>
              <a:t>/</a:t>
            </a:r>
            <a:r>
              <a:rPr lang="fa-IR" sz="2000" b="1" dirty="0">
                <a:solidFill>
                  <a:schemeClr val="tx1"/>
                </a:solidFill>
                <a:cs typeface="B Nazanin" pitchFamily="2" charset="-78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948479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1" anchor="ctr">
            <a:noAutofit/>
          </a:bodyPr>
          <a:lstStyle/>
          <a:p>
            <a:pPr algn="r">
              <a:buClr>
                <a:srgbClr val="FF0000"/>
              </a:buClr>
            </a:pPr>
            <a:endParaRPr lang="fa-IR" sz="3600" dirty="0">
              <a:solidFill>
                <a:srgbClr val="002060"/>
              </a:solidFill>
              <a:cs typeface="B Koodak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>
            <a:normAutofit/>
          </a:bodyPr>
          <a:lstStyle/>
          <a:p>
            <a:pPr>
              <a:buClr>
                <a:srgbClr val="FF0000"/>
              </a:buClr>
            </a:pPr>
            <a:endParaRPr lang="fa-IR" sz="2800" dirty="0">
              <a:cs typeface="B Koodak" pitchFamily="2" charset="-78"/>
            </a:endParaRPr>
          </a:p>
          <a:p>
            <a:pPr>
              <a:buClr>
                <a:srgbClr val="FF0000"/>
              </a:buClr>
            </a:pPr>
            <a:r>
              <a:rPr lang="fa-IR" sz="2800" dirty="0">
                <a:cs typeface="B Koodak" pitchFamily="2" charset="-78"/>
              </a:rPr>
              <a:t>ک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563888" y="6548691"/>
            <a:ext cx="2133600" cy="365125"/>
          </a:xfrm>
        </p:spPr>
        <p:txBody>
          <a:bodyPr vert="horz" lIns="91440" tIns="45720" rIns="91440" bIns="45720" rtlCol="1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cs typeface="B Koodak" pitchFamily="2" charset="-78"/>
              </a:rPr>
              <a:t>ماه 1398</a:t>
            </a:r>
            <a:endParaRPr lang="fa-IR" sz="1400" dirty="0">
              <a:solidFill>
                <a:schemeClr val="tx1"/>
              </a:solidFill>
              <a:cs typeface="B Koodak" pitchFamily="2" charset="-78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6304235"/>
            <a:ext cx="2895600" cy="365125"/>
          </a:xfrm>
        </p:spPr>
        <p:txBody>
          <a:bodyPr vert="horz" lIns="91440" tIns="45720" rIns="91440" bIns="45720" rtlCol="1" anchor="ctr"/>
          <a:lstStyle/>
          <a:p>
            <a:r>
              <a:rPr lang="fa-IR" sz="1600">
                <a:solidFill>
                  <a:schemeClr val="tx1"/>
                </a:solidFill>
                <a:cs typeface="B Koodak" pitchFamily="2" charset="-78"/>
              </a:rPr>
              <a:t>بنیامین اسلامی</a:t>
            </a:r>
            <a:endParaRPr lang="fa-IR" sz="1600" dirty="0">
              <a:solidFill>
                <a:schemeClr val="tx1"/>
              </a:solidFill>
              <a:cs typeface="B Koodak" pitchFamily="2" charset="-7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-36512" y="6165304"/>
            <a:ext cx="1224136" cy="3312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endPos="0" dist="50800" dir="5400000" sy="-100000" algn="bl" rotWithShape="0"/>
          </a:effectLst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1" anchor="ctr"/>
          <a:lstStyle/>
          <a:p>
            <a:pPr algn="ctr"/>
            <a:fld id="{B46ECB1B-C0CD-4928-A206-65AA0D461CF3}" type="slidenum">
              <a:rPr lang="fa-IR" sz="2000" b="1" smtClean="0">
                <a:solidFill>
                  <a:srgbClr val="FF0000"/>
                </a:solidFill>
                <a:cs typeface="B Nazanin" pitchFamily="2" charset="-78"/>
              </a:rPr>
              <a:pPr algn="ctr"/>
              <a:t>17</a:t>
            </a:fld>
            <a:r>
              <a:rPr lang="fa-IR" sz="2000" b="1" dirty="0">
                <a:solidFill>
                  <a:srgbClr val="FF0000"/>
                </a:solidFill>
                <a:cs typeface="B Nazanin" pitchFamily="2" charset="-78"/>
              </a:rPr>
              <a:t>/</a:t>
            </a:r>
            <a:r>
              <a:rPr lang="fa-IR" sz="2000" b="1" dirty="0">
                <a:solidFill>
                  <a:schemeClr val="tx1"/>
                </a:solidFill>
                <a:cs typeface="B Nazanin" pitchFamily="2" charset="-78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776936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1" anchor="ctr">
            <a:noAutofit/>
          </a:bodyPr>
          <a:lstStyle/>
          <a:p>
            <a:pPr algn="r">
              <a:buClr>
                <a:srgbClr val="FF0000"/>
              </a:buClr>
            </a:pPr>
            <a:endParaRPr lang="fa-IR" sz="3600" dirty="0">
              <a:solidFill>
                <a:srgbClr val="002060"/>
              </a:solidFill>
              <a:cs typeface="B Koodak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>
            <a:normAutofit/>
          </a:bodyPr>
          <a:lstStyle/>
          <a:p>
            <a:pPr>
              <a:buClr>
                <a:srgbClr val="FF0000"/>
              </a:buClr>
            </a:pPr>
            <a:endParaRPr lang="fa-IR" sz="2800" dirty="0">
              <a:cs typeface="B Koodak" pitchFamily="2" charset="-78"/>
            </a:endParaRPr>
          </a:p>
          <a:p>
            <a:pPr>
              <a:buClr>
                <a:srgbClr val="FF0000"/>
              </a:buClr>
            </a:pPr>
            <a:r>
              <a:rPr lang="fa-IR" sz="2800" dirty="0">
                <a:cs typeface="B Koodak" pitchFamily="2" charset="-78"/>
              </a:rPr>
              <a:t>ک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563888" y="6548691"/>
            <a:ext cx="2133600" cy="365125"/>
          </a:xfrm>
        </p:spPr>
        <p:txBody>
          <a:bodyPr vert="horz" lIns="91440" tIns="45720" rIns="91440" bIns="45720" rtlCol="1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cs typeface="B Koodak" pitchFamily="2" charset="-78"/>
              </a:rPr>
              <a:t>ماه 1398</a:t>
            </a:r>
            <a:endParaRPr lang="fa-IR" sz="1400" dirty="0">
              <a:solidFill>
                <a:schemeClr val="tx1"/>
              </a:solidFill>
              <a:cs typeface="B Koodak" pitchFamily="2" charset="-78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6304235"/>
            <a:ext cx="2895600" cy="365125"/>
          </a:xfrm>
        </p:spPr>
        <p:txBody>
          <a:bodyPr vert="horz" lIns="91440" tIns="45720" rIns="91440" bIns="45720" rtlCol="1" anchor="ctr"/>
          <a:lstStyle/>
          <a:p>
            <a:r>
              <a:rPr lang="fa-IR" sz="1600">
                <a:solidFill>
                  <a:schemeClr val="tx1"/>
                </a:solidFill>
                <a:cs typeface="B Koodak" pitchFamily="2" charset="-78"/>
              </a:rPr>
              <a:t>بنیامین اسلامی</a:t>
            </a:r>
            <a:endParaRPr lang="fa-IR" sz="1600" dirty="0">
              <a:solidFill>
                <a:schemeClr val="tx1"/>
              </a:solidFill>
              <a:cs typeface="B Koodak" pitchFamily="2" charset="-7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-36512" y="6165304"/>
            <a:ext cx="1224136" cy="3312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endPos="0" dist="50800" dir="5400000" sy="-100000" algn="bl" rotWithShape="0"/>
          </a:effectLst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1" anchor="ctr"/>
          <a:lstStyle/>
          <a:p>
            <a:pPr algn="ctr"/>
            <a:fld id="{B46ECB1B-C0CD-4928-A206-65AA0D461CF3}" type="slidenum">
              <a:rPr lang="fa-IR" sz="2000" b="1" smtClean="0">
                <a:solidFill>
                  <a:srgbClr val="FF0000"/>
                </a:solidFill>
                <a:cs typeface="B Nazanin" pitchFamily="2" charset="-78"/>
              </a:rPr>
              <a:pPr algn="ctr"/>
              <a:t>18</a:t>
            </a:fld>
            <a:r>
              <a:rPr lang="fa-IR" sz="2000" b="1" dirty="0">
                <a:solidFill>
                  <a:srgbClr val="FF0000"/>
                </a:solidFill>
                <a:cs typeface="B Nazanin" pitchFamily="2" charset="-78"/>
              </a:rPr>
              <a:t>/</a:t>
            </a:r>
            <a:r>
              <a:rPr lang="fa-IR" sz="2000" b="1" dirty="0">
                <a:solidFill>
                  <a:schemeClr val="tx1"/>
                </a:solidFill>
                <a:cs typeface="B Nazanin" pitchFamily="2" charset="-78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691731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1" anchor="ctr">
            <a:noAutofit/>
          </a:bodyPr>
          <a:lstStyle/>
          <a:p>
            <a:pPr algn="r">
              <a:buClr>
                <a:srgbClr val="FF0000"/>
              </a:buClr>
            </a:pPr>
            <a:endParaRPr lang="fa-IR" sz="3600" dirty="0">
              <a:solidFill>
                <a:srgbClr val="002060"/>
              </a:solidFill>
              <a:cs typeface="B Koodak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>
            <a:normAutofit/>
          </a:bodyPr>
          <a:lstStyle/>
          <a:p>
            <a:pPr>
              <a:buClr>
                <a:srgbClr val="FF0000"/>
              </a:buClr>
            </a:pPr>
            <a:endParaRPr lang="fa-IR" sz="2800" dirty="0">
              <a:cs typeface="B Koodak" pitchFamily="2" charset="-78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563888" y="6548691"/>
            <a:ext cx="2133600" cy="365125"/>
          </a:xfrm>
        </p:spPr>
        <p:txBody>
          <a:bodyPr vert="horz" lIns="91440" tIns="45720" rIns="91440" bIns="45720" rtlCol="1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cs typeface="B Nazanin" panose="00000400000000000000" pitchFamily="2" charset="-78"/>
              </a:rPr>
              <a:t>ماه</a:t>
            </a:r>
            <a:r>
              <a:rPr lang="en-US" sz="1400" dirty="0">
                <a:solidFill>
                  <a:schemeClr val="tx1"/>
                </a:solidFill>
                <a:cs typeface="B Nazanin" panose="00000400000000000000" pitchFamily="2" charset="-78"/>
              </a:rPr>
              <a:t> </a:t>
            </a:r>
            <a:r>
              <a:rPr lang="fa-IR" sz="1400" dirty="0">
                <a:solidFill>
                  <a:schemeClr val="tx1"/>
                </a:solidFill>
                <a:cs typeface="B Nazanin" panose="00000400000000000000" pitchFamily="2" charset="-78"/>
              </a:rPr>
              <a:t>1398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6304235"/>
            <a:ext cx="2895600" cy="365125"/>
          </a:xfrm>
        </p:spPr>
        <p:txBody>
          <a:bodyPr vert="horz" lIns="91440" tIns="45720" rIns="91440" bIns="45720" rtlCol="1" anchor="ctr"/>
          <a:lstStyle/>
          <a:p>
            <a:r>
              <a:rPr lang="fa-IR" sz="1600" dirty="0">
                <a:solidFill>
                  <a:schemeClr val="tx1"/>
                </a:solidFill>
                <a:cs typeface="B Nazanin" panose="00000400000000000000" pitchFamily="2" charset="-78"/>
              </a:rPr>
              <a:t>بنیامین اسلامی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-36512" y="6165304"/>
            <a:ext cx="1224136" cy="3312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endPos="0" dist="50800" dir="5400000" sy="-100000" algn="bl" rotWithShape="0"/>
          </a:effectLst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1" anchor="ctr"/>
          <a:lstStyle/>
          <a:p>
            <a:pPr algn="ctr"/>
            <a:fld id="{B46ECB1B-C0CD-4928-A206-65AA0D461CF3}" type="slidenum">
              <a:rPr lang="fa-IR" sz="2000" b="1" smtClean="0">
                <a:solidFill>
                  <a:srgbClr val="FF0000"/>
                </a:solidFill>
                <a:cs typeface="B Nazanin" pitchFamily="2" charset="-78"/>
              </a:rPr>
              <a:pPr algn="ctr"/>
              <a:t>19</a:t>
            </a:fld>
            <a:r>
              <a:rPr lang="fa-IR" sz="2000" b="1" dirty="0">
                <a:solidFill>
                  <a:srgbClr val="FF0000"/>
                </a:solidFill>
                <a:cs typeface="B Nazanin" pitchFamily="2" charset="-78"/>
              </a:rPr>
              <a:t>/</a:t>
            </a:r>
            <a:r>
              <a:rPr lang="fa-IR" sz="2000" b="1" dirty="0">
                <a:solidFill>
                  <a:schemeClr val="tx1"/>
                </a:solidFill>
                <a:cs typeface="B Nazanin" pitchFamily="2" charset="-78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399199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a-IR" sz="4000" dirty="0">
                <a:solidFill>
                  <a:srgbClr val="002060"/>
                </a:solidFill>
                <a:latin typeface="B Nazanin" pitchFamily="2" charset="-78"/>
                <a:cs typeface="B Nazanin" pitchFamily="2" charset="-78"/>
              </a:rPr>
              <a:t>فهرست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buClr>
                <a:srgbClr val="FF0000"/>
              </a:buClr>
              <a:buFont typeface="Courier New" pitchFamily="49" charset="0"/>
              <a:buChar char="o"/>
            </a:pPr>
            <a:r>
              <a:rPr lang="fa-IR" sz="2800" dirty="0">
                <a:latin typeface="B Nazanin" pitchFamily="2" charset="-78"/>
                <a:cs typeface="B Nazanin" pitchFamily="2" charset="-78"/>
              </a:rPr>
              <a:t>مقدمه</a:t>
            </a:r>
          </a:p>
          <a:p>
            <a:pPr>
              <a:lnSpc>
                <a:spcPct val="150000"/>
              </a:lnSpc>
              <a:buClr>
                <a:srgbClr val="FF0000"/>
              </a:buClr>
              <a:buFont typeface="Courier New" pitchFamily="49" charset="0"/>
              <a:buChar char="o"/>
            </a:pPr>
            <a:r>
              <a:rPr lang="fa-IR" sz="2800" dirty="0">
                <a:latin typeface="B Nazanin" pitchFamily="2" charset="-78"/>
                <a:cs typeface="B Nazanin" pitchFamily="2" charset="-78"/>
              </a:rPr>
              <a:t>تعریف مسأله</a:t>
            </a:r>
          </a:p>
          <a:p>
            <a:pPr>
              <a:lnSpc>
                <a:spcPct val="150000"/>
              </a:lnSpc>
              <a:buClr>
                <a:srgbClr val="FF0000"/>
              </a:buClr>
              <a:buFont typeface="Courier New" pitchFamily="49" charset="0"/>
              <a:buChar char="o"/>
            </a:pPr>
            <a:r>
              <a:rPr lang="fa-IR" sz="2800" dirty="0">
                <a:latin typeface="B Nazanin" pitchFamily="2" charset="-78"/>
                <a:cs typeface="B Nazanin" pitchFamily="2" charset="-78"/>
              </a:rPr>
              <a:t>پژوهش های پیشین</a:t>
            </a:r>
          </a:p>
          <a:p>
            <a:pPr>
              <a:lnSpc>
                <a:spcPct val="150000"/>
              </a:lnSpc>
              <a:buClr>
                <a:srgbClr val="FF0000"/>
              </a:buClr>
              <a:buFont typeface="Courier New" pitchFamily="49" charset="0"/>
              <a:buChar char="o"/>
            </a:pPr>
            <a:r>
              <a:rPr lang="fa-IR" sz="2800" dirty="0">
                <a:latin typeface="B Nazanin" pitchFamily="2" charset="-78"/>
                <a:cs typeface="B Nazanin" pitchFamily="2" charset="-78"/>
              </a:rPr>
              <a:t>راه حل پیشنهادی</a:t>
            </a:r>
          </a:p>
          <a:p>
            <a:pPr>
              <a:lnSpc>
                <a:spcPct val="150000"/>
              </a:lnSpc>
              <a:buClr>
                <a:srgbClr val="FF0000"/>
              </a:buClr>
              <a:buFont typeface="Courier New" pitchFamily="49" charset="0"/>
              <a:buChar char="o"/>
            </a:pPr>
            <a:r>
              <a:rPr lang="fa-IR" sz="2800" dirty="0">
                <a:latin typeface="B Nazanin" pitchFamily="2" charset="-78"/>
                <a:cs typeface="B Nazanin" pitchFamily="2" charset="-78"/>
              </a:rPr>
              <a:t>پیاده سازی و ارزیابی نتایج</a:t>
            </a:r>
          </a:p>
          <a:p>
            <a:pPr>
              <a:lnSpc>
                <a:spcPct val="150000"/>
              </a:lnSpc>
              <a:buClr>
                <a:srgbClr val="FF0000"/>
              </a:buClr>
              <a:buFont typeface="Courier New" pitchFamily="49" charset="0"/>
              <a:buChar char="o"/>
            </a:pPr>
            <a:r>
              <a:rPr lang="fa-IR" sz="2800" dirty="0">
                <a:latin typeface="B Nazanin" pitchFamily="2" charset="-78"/>
                <a:cs typeface="B Nazanin" pitchFamily="2" charset="-78"/>
              </a:rPr>
              <a:t>نتیجه گیری</a:t>
            </a:r>
          </a:p>
          <a:p>
            <a:pPr>
              <a:lnSpc>
                <a:spcPct val="150000"/>
              </a:lnSpc>
              <a:buClr>
                <a:srgbClr val="FF0000"/>
              </a:buClr>
              <a:buFont typeface="Courier New" pitchFamily="49" charset="0"/>
              <a:buChar char="o"/>
            </a:pPr>
            <a:r>
              <a:rPr lang="fa-IR" sz="2800" dirty="0">
                <a:latin typeface="B Nazanin" pitchFamily="2" charset="-78"/>
                <a:cs typeface="B Nazanin" pitchFamily="2" charset="-78"/>
              </a:rPr>
              <a:t>منابع</a:t>
            </a:r>
            <a:endParaRPr lang="en-US" sz="2800" dirty="0"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63888" y="6525344"/>
            <a:ext cx="2133600" cy="365125"/>
          </a:xfrm>
        </p:spPr>
        <p:txBody>
          <a:bodyPr vert="horz" lIns="91440" tIns="45720" rIns="91440" bIns="45720" rtlCol="1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ماه 1398</a:t>
            </a:r>
            <a:endParaRPr lang="fa-IR" sz="1400" dirty="0">
              <a:solidFill>
                <a:schemeClr val="tx1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6304235"/>
            <a:ext cx="2895600" cy="365125"/>
          </a:xfrm>
        </p:spPr>
        <p:txBody>
          <a:bodyPr vert="horz" lIns="91440" tIns="45720" rIns="91440" bIns="45720" rtlCol="1" anchor="ctr"/>
          <a:lstStyle/>
          <a:p>
            <a:r>
              <a:rPr lang="fa-IR" sz="1600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بنیامین اسلامی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-36512" y="6165304"/>
            <a:ext cx="1224136" cy="3312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endPos="0" dist="50800" dir="5400000" sy="-100000" algn="bl" rotWithShape="0"/>
          </a:effectLst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1" anchor="ctr"/>
          <a:lstStyle/>
          <a:p>
            <a:pPr algn="ctr"/>
            <a:fld id="{B46ECB1B-C0CD-4928-A206-65AA0D461CF3}" type="slidenum">
              <a:rPr lang="fa-IR" sz="2000" b="1" smtClean="0">
                <a:solidFill>
                  <a:srgbClr val="FF0000"/>
                </a:solidFill>
                <a:cs typeface="B Nazanin" pitchFamily="2" charset="-78"/>
              </a:rPr>
              <a:pPr algn="ctr"/>
              <a:t>2</a:t>
            </a:fld>
            <a:r>
              <a:rPr lang="fa-IR" sz="2000" b="1" dirty="0">
                <a:solidFill>
                  <a:srgbClr val="FF0000"/>
                </a:solidFill>
                <a:cs typeface="B Nazanin" pitchFamily="2" charset="-78"/>
              </a:rPr>
              <a:t>/</a:t>
            </a:r>
            <a:r>
              <a:rPr lang="fa-IR" sz="2000" b="1" dirty="0">
                <a:solidFill>
                  <a:schemeClr val="tx1"/>
                </a:solidFill>
                <a:cs typeface="B Nazanin" pitchFamily="2" charset="-78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409637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1" anchor="ctr">
            <a:normAutofit/>
          </a:bodyPr>
          <a:lstStyle/>
          <a:p>
            <a:pPr marL="571500" indent="-571500" algn="r">
              <a:buClr>
                <a:srgbClr val="FF0000"/>
              </a:buClr>
              <a:buFont typeface="Courier New" pitchFamily="49" charset="0"/>
              <a:buChar char="o"/>
            </a:pPr>
            <a:r>
              <a:rPr lang="fa-IR" sz="4000" dirty="0">
                <a:solidFill>
                  <a:srgbClr val="002060"/>
                </a:solidFill>
                <a:cs typeface="B Koodak" pitchFamily="2" charset="-78"/>
              </a:rPr>
              <a:t>منابع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/>
            <a:endParaRPr lang="en-US" sz="2000" dirty="0"/>
          </a:p>
        </p:txBody>
      </p:sp>
      <p:sp>
        <p:nvSpPr>
          <p:cNvPr id="6" name="Rounded Rectangle 5"/>
          <p:cNvSpPr/>
          <p:nvPr/>
        </p:nvSpPr>
        <p:spPr>
          <a:xfrm>
            <a:off x="-36512" y="6165304"/>
            <a:ext cx="1224136" cy="3312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endPos="0" dist="50800" dir="5400000" sy="-100000" algn="bl" rotWithShape="0"/>
          </a:effectLst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1" anchor="ctr"/>
          <a:lstStyle/>
          <a:p>
            <a:pPr algn="ctr"/>
            <a:fld id="{B46ECB1B-C0CD-4928-A206-65AA0D461CF3}" type="slidenum">
              <a:rPr lang="fa-IR" sz="2000" b="1" smtClean="0">
                <a:solidFill>
                  <a:srgbClr val="FF0000"/>
                </a:solidFill>
                <a:cs typeface="B Nazanin" pitchFamily="2" charset="-78"/>
              </a:rPr>
              <a:pPr algn="ctr"/>
              <a:t>20</a:t>
            </a:fld>
            <a:r>
              <a:rPr lang="fa-IR" sz="2000" b="1" dirty="0">
                <a:solidFill>
                  <a:srgbClr val="FF0000"/>
                </a:solidFill>
                <a:cs typeface="B Nazanin" pitchFamily="2" charset="-78"/>
              </a:rPr>
              <a:t>/</a:t>
            </a:r>
            <a:r>
              <a:rPr lang="fa-IR" sz="2000" b="1" dirty="0">
                <a:solidFill>
                  <a:schemeClr val="tx1"/>
                </a:solidFill>
                <a:cs typeface="B Nazanin" pitchFamily="2" charset="-78"/>
              </a:rPr>
              <a:t>20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ماه 1398</a:t>
            </a:r>
            <a:endParaRPr lang="fa-I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بنیامین اسلامی</a:t>
            </a:r>
          </a:p>
        </p:txBody>
      </p:sp>
    </p:spTree>
    <p:extLst>
      <p:ext uri="{BB962C8B-B14F-4D97-AF65-F5344CB8AC3E}">
        <p14:creationId xmlns:p14="http://schemas.microsoft.com/office/powerpoint/2010/main" val="439578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r">
              <a:buClr>
                <a:srgbClr val="FF0000"/>
              </a:buClr>
              <a:buFont typeface="Courier New" pitchFamily="49" charset="0"/>
              <a:buChar char="o"/>
            </a:pPr>
            <a:r>
              <a:rPr lang="fa-IR" sz="4000" dirty="0">
                <a:solidFill>
                  <a:srgbClr val="002060"/>
                </a:solidFill>
                <a:latin typeface="B Nazanin" pitchFamily="2" charset="-78"/>
                <a:cs typeface="B Nazanin" pitchFamily="2" charset="-78"/>
              </a:rPr>
              <a:t>مقدمه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>
            <a:normAutofit/>
          </a:bodyPr>
          <a:lstStyle/>
          <a:p>
            <a:pPr marL="742950" lvl="1" indent="-342900" algn="r" defTabSz="91440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</a:pPr>
            <a:r>
              <a:rPr lang="fa-IR" sz="2000" dirty="0">
                <a:latin typeface="B Nazanin" pitchFamily="2" charset="-78"/>
                <a:cs typeface="B Nazanin" pitchFamily="2" charset="-78"/>
              </a:rPr>
              <a:t>دیتاسنتر یا مرکز داده</a:t>
            </a:r>
            <a:endParaRPr lang="en-US" sz="2000" dirty="0">
              <a:latin typeface="B Nazanin" pitchFamily="2" charset="-78"/>
              <a:cs typeface="B Nazanin" pitchFamily="2" charset="-78"/>
            </a:endParaRPr>
          </a:p>
          <a:p>
            <a:pPr marL="742950" lvl="1" indent="-342900" algn="r" defTabSz="91440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</a:pPr>
            <a:endParaRPr lang="en-US" sz="2000" dirty="0">
              <a:latin typeface="B Nazanin" pitchFamily="2" charset="-78"/>
              <a:cs typeface="B Nazanin" pitchFamily="2" charset="-78"/>
            </a:endParaRPr>
          </a:p>
          <a:p>
            <a:pPr marL="742950" lvl="1" indent="-342900" algn="r" defTabSz="91440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</a:pPr>
            <a:r>
              <a:rPr lang="fa-IR" sz="2000" dirty="0">
                <a:latin typeface="B Nazanin" pitchFamily="2" charset="-78"/>
                <a:cs typeface="B Nazanin" pitchFamily="2" charset="-78"/>
              </a:rPr>
              <a:t>ویژگی های شبکه داخلی مرکز داده</a:t>
            </a:r>
          </a:p>
          <a:p>
            <a:pPr marL="742950" lvl="1" indent="-342900" algn="r" defTabSz="91440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</a:pPr>
            <a:endParaRPr lang="fa-IR" sz="2000" dirty="0">
              <a:latin typeface="B Nazanin" pitchFamily="2" charset="-78"/>
              <a:cs typeface="B Nazanin" pitchFamily="2" charset="-78"/>
            </a:endParaRPr>
          </a:p>
          <a:p>
            <a:pPr marL="742950" lvl="1" indent="-342900" algn="r" defTabSz="91440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</a:pPr>
            <a:r>
              <a:rPr lang="fa-IR" sz="2000" dirty="0">
                <a:latin typeface="B Nazanin" pitchFamily="2" charset="-78"/>
                <a:cs typeface="B Nazanin" pitchFamily="2" charset="-78"/>
              </a:rPr>
              <a:t>الگوی ترافیکی شبکه داخلی مرکز داده</a:t>
            </a:r>
          </a:p>
          <a:p>
            <a:pPr marL="742950" lvl="1" indent="-342900" algn="r" defTabSz="91440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</a:pPr>
            <a:endParaRPr lang="fa-IR" sz="2000" dirty="0">
              <a:latin typeface="B Nazanin" pitchFamily="2" charset="-78"/>
              <a:cs typeface="B Nazanin" pitchFamily="2" charset="-78"/>
            </a:endParaRPr>
          </a:p>
          <a:p>
            <a:pPr marL="742950" lvl="1" indent="-342900" algn="r" defTabSz="91440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</a:pPr>
            <a:r>
              <a:rPr lang="fa-IR" sz="2000" dirty="0">
                <a:latin typeface="B Nazanin" pitchFamily="2" charset="-78"/>
                <a:cs typeface="B Nazanin" pitchFamily="2" charset="-78"/>
              </a:rPr>
              <a:t>مصرف توان در مرکز داده </a:t>
            </a:r>
          </a:p>
          <a:p>
            <a:pPr marL="742950" lvl="1" indent="-342900" algn="r" defTabSz="91440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</a:pPr>
            <a:endParaRPr lang="fa-IR" sz="2000" dirty="0">
              <a:latin typeface="B Nazanin" pitchFamily="2" charset="-78"/>
              <a:cs typeface="B Nazanin" pitchFamily="2" charset="-78"/>
            </a:endParaRPr>
          </a:p>
          <a:p>
            <a:pPr lvl="1" indent="-342900">
              <a:buClr>
                <a:srgbClr val="FF0000"/>
              </a:buClr>
              <a:buFont typeface="Arial" pitchFamily="34" charset="0"/>
              <a:buChar char="•"/>
            </a:pPr>
            <a:r>
              <a:rPr lang="fa-IR" sz="2000" dirty="0">
                <a:latin typeface="B Nazanin" pitchFamily="2" charset="-78"/>
                <a:cs typeface="B Nazanin" pitchFamily="2" charset="-78"/>
              </a:rPr>
              <a:t>ارائه سرویس با تضمین کیفیت مرکز داده </a:t>
            </a:r>
          </a:p>
          <a:p>
            <a:pPr lvl="1" indent="-342900">
              <a:buClr>
                <a:srgbClr val="FF0000"/>
              </a:buClr>
              <a:buFont typeface="Arial" pitchFamily="34" charset="0"/>
              <a:buChar char="•"/>
            </a:pPr>
            <a:endParaRPr lang="fa-IR" sz="2000" dirty="0">
              <a:latin typeface="B Nazanin" pitchFamily="2" charset="-78"/>
              <a:cs typeface="B Nazanin" pitchFamily="2" charset="-78"/>
            </a:endParaRPr>
          </a:p>
          <a:p>
            <a:pPr lvl="1" indent="-342900">
              <a:buClr>
                <a:srgbClr val="FF0000"/>
              </a:buClr>
              <a:buFont typeface="Arial" pitchFamily="34" charset="0"/>
              <a:buChar char="•"/>
            </a:pPr>
            <a:r>
              <a:rPr lang="fa-IR" sz="2000" dirty="0">
                <a:latin typeface="B Nazanin" pitchFamily="2" charset="-78"/>
                <a:cs typeface="B Nazanin" pitchFamily="2" charset="-78"/>
              </a:rPr>
              <a:t>زنجیره سرویس در مرکز داده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581400" y="6482307"/>
            <a:ext cx="2133600" cy="365125"/>
          </a:xfrm>
        </p:spPr>
        <p:txBody>
          <a:bodyPr vert="horz" lIns="91440" tIns="45720" rIns="91440" bIns="45720" rtlCol="1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ماه 1398</a:t>
            </a:r>
            <a:endParaRPr lang="fa-IR" sz="1400" dirty="0">
              <a:solidFill>
                <a:schemeClr val="tx1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6304235"/>
            <a:ext cx="2895600" cy="365125"/>
          </a:xfrm>
        </p:spPr>
        <p:txBody>
          <a:bodyPr vert="horz" lIns="91440" tIns="45720" rIns="91440" bIns="45720" rtlCol="1" anchor="ctr"/>
          <a:lstStyle/>
          <a:p>
            <a:r>
              <a:rPr lang="fa-IR" sz="1600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بنیامین اسلامی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-36512" y="6165304"/>
            <a:ext cx="1224136" cy="3312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endPos="0" dist="50800" dir="5400000" sy="-100000" algn="bl" rotWithShape="0"/>
          </a:effectLst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1" anchor="ctr"/>
          <a:lstStyle/>
          <a:p>
            <a:pPr algn="ctr"/>
            <a:fld id="{B46ECB1B-C0CD-4928-A206-65AA0D461CF3}" type="slidenum">
              <a:rPr lang="fa-IR" sz="2000" b="1" smtClean="0">
                <a:solidFill>
                  <a:srgbClr val="FF0000"/>
                </a:solidFill>
                <a:cs typeface="B Nazanin" pitchFamily="2" charset="-78"/>
              </a:rPr>
              <a:pPr algn="ctr"/>
              <a:t>3</a:t>
            </a:fld>
            <a:r>
              <a:rPr lang="fa-IR" sz="2000" b="1" dirty="0">
                <a:solidFill>
                  <a:srgbClr val="FF0000"/>
                </a:solidFill>
                <a:cs typeface="B Nazanin" pitchFamily="2" charset="-78"/>
              </a:rPr>
              <a:t>/</a:t>
            </a:r>
            <a:r>
              <a:rPr lang="fa-IR" sz="2000" b="1" dirty="0">
                <a:solidFill>
                  <a:schemeClr val="tx1"/>
                </a:solidFill>
                <a:cs typeface="B Nazanin" pitchFamily="2" charset="-78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99222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616" y="274638"/>
            <a:ext cx="7571184" cy="1143000"/>
          </a:xfrm>
        </p:spPr>
        <p:txBody>
          <a:bodyPr>
            <a:noAutofit/>
          </a:bodyPr>
          <a:lstStyle/>
          <a:p>
            <a:pPr marL="571500" indent="-571500" algn="r">
              <a:buClr>
                <a:srgbClr val="FF0000"/>
              </a:buClr>
              <a:buFont typeface="Courier New" pitchFamily="49" charset="0"/>
              <a:buChar char="o"/>
            </a:pPr>
            <a:r>
              <a:rPr lang="fa-IR" sz="4000" dirty="0">
                <a:latin typeface="B Nazanin" pitchFamily="2" charset="-78"/>
                <a:cs typeface="B Nazanin" pitchFamily="2" charset="-78"/>
              </a:rPr>
              <a:t>تعریف مسئله</a:t>
            </a:r>
            <a:endParaRPr lang="fa-IR" sz="4000" dirty="0">
              <a:solidFill>
                <a:srgbClr val="002060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FF0000"/>
              </a:buClr>
            </a:pPr>
            <a:r>
              <a:rPr lang="fa-IR" sz="2400" dirty="0">
                <a:latin typeface="B Nazanin" pitchFamily="2" charset="-78"/>
                <a:cs typeface="B Nazanin" pitchFamily="2" charset="-78"/>
              </a:rPr>
              <a:t>الگوی ترافیکی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Scatter/Gather</a:t>
            </a:r>
            <a:r>
              <a:rPr lang="fa-I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2400" dirty="0">
                <a:latin typeface="B Nazanin" pitchFamily="2" charset="-78"/>
                <a:cs typeface="B Nazanin" pitchFamily="2" charset="-78"/>
              </a:rPr>
              <a:t>یا</a:t>
            </a:r>
            <a:r>
              <a:rPr lang="fa-IR" sz="2400" dirty="0">
                <a:cs typeface="B Koodak" pitchFamily="2" charset="-78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Partition/Aggregate</a:t>
            </a:r>
            <a:endParaRPr lang="fa-I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FF0000"/>
              </a:buClr>
            </a:pPr>
            <a:endParaRPr lang="en-US" sz="2500" dirty="0">
              <a:cs typeface="B Koodak" pitchFamily="2" charset="-78"/>
            </a:endParaRPr>
          </a:p>
          <a:p>
            <a:pPr>
              <a:buClr>
                <a:srgbClr val="FF0000"/>
              </a:buClr>
            </a:pPr>
            <a:r>
              <a:rPr lang="fa-IR" sz="2400" dirty="0">
                <a:latin typeface="B Nazanin" pitchFamily="2" charset="-78"/>
                <a:cs typeface="B Nazanin" pitchFamily="2" charset="-78"/>
              </a:rPr>
              <a:t>کاربرد های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Map-Reduce</a:t>
            </a:r>
            <a:r>
              <a:rPr lang="fa-I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2400" dirty="0">
                <a:latin typeface="B Nazanin" pitchFamily="2" charset="-78"/>
                <a:cs typeface="B Nazanin" pitchFamily="2" charset="-78"/>
              </a:rPr>
              <a:t>و پدیده</a:t>
            </a:r>
            <a:r>
              <a:rPr lang="fa-IR" sz="2500" dirty="0">
                <a:cs typeface="B Koodak" pitchFamily="2" charset="-78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 Incast</a:t>
            </a:r>
          </a:p>
          <a:p>
            <a:pPr>
              <a:buClr>
                <a:srgbClr val="FF0000"/>
              </a:buClr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FF0000"/>
              </a:buClr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Over-subscription</a:t>
            </a:r>
            <a:r>
              <a:rPr lang="fa-I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و </a:t>
            </a:r>
            <a:r>
              <a:rPr lang="fa-IR" sz="2400" dirty="0">
                <a:latin typeface="B Nazanin" pitchFamily="2" charset="-78"/>
                <a:cs typeface="B Nazanin" pitchFamily="2" charset="-78"/>
              </a:rPr>
              <a:t>عدم وجود بهینگی در مصرف منابع فیزیکی</a:t>
            </a:r>
          </a:p>
          <a:p>
            <a:pPr>
              <a:buClr>
                <a:srgbClr val="FF0000"/>
              </a:buClr>
            </a:pPr>
            <a:endParaRPr lang="fa-IR" sz="2400" dirty="0">
              <a:latin typeface="B Nazanin" pitchFamily="2" charset="-78"/>
              <a:cs typeface="B Nazanin" pitchFamily="2" charset="-78"/>
            </a:endParaRPr>
          </a:p>
          <a:p>
            <a:pPr>
              <a:buClr>
                <a:srgbClr val="FF0000"/>
              </a:buClr>
            </a:pPr>
            <a:r>
              <a:rPr lang="fa-IR" sz="2400" dirty="0">
                <a:latin typeface="B Nazanin" pitchFamily="2" charset="-78"/>
                <a:cs typeface="B Nazanin" pitchFamily="2" charset="-78"/>
              </a:rPr>
              <a:t>نرخ نقض شدن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SLA</a:t>
            </a:r>
            <a:endParaRPr lang="fa-IR" sz="2400" dirty="0"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563888" y="6548691"/>
            <a:ext cx="2133600" cy="365125"/>
          </a:xfrm>
        </p:spPr>
        <p:txBody>
          <a:bodyPr vert="horz" lIns="91440" tIns="45720" rIns="91440" bIns="45720" rtlCol="1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ماه 1398</a:t>
            </a:r>
            <a:endParaRPr lang="fa-IR" sz="1400" dirty="0">
              <a:solidFill>
                <a:schemeClr val="tx1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6304235"/>
            <a:ext cx="2895600" cy="365125"/>
          </a:xfrm>
        </p:spPr>
        <p:txBody>
          <a:bodyPr vert="horz" lIns="91440" tIns="45720" rIns="91440" bIns="45720" rtlCol="1" anchor="ctr"/>
          <a:lstStyle/>
          <a:p>
            <a:r>
              <a:rPr lang="fa-IR" sz="1600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بنیامین اسلامی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-36512" y="6165304"/>
            <a:ext cx="1224136" cy="3312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endPos="0" dist="50800" dir="5400000" sy="-100000" algn="bl" rotWithShape="0"/>
          </a:effectLst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1" anchor="ctr"/>
          <a:lstStyle/>
          <a:p>
            <a:pPr algn="ctr"/>
            <a:fld id="{B46ECB1B-C0CD-4928-A206-65AA0D461CF3}" type="slidenum">
              <a:rPr lang="fa-IR" sz="2000" b="1" smtClean="0">
                <a:solidFill>
                  <a:srgbClr val="FF0000"/>
                </a:solidFill>
                <a:cs typeface="B Nazanin" pitchFamily="2" charset="-78"/>
              </a:rPr>
              <a:pPr algn="ctr"/>
              <a:t>4</a:t>
            </a:fld>
            <a:r>
              <a:rPr lang="fa-IR" sz="2000" b="1" dirty="0">
                <a:solidFill>
                  <a:srgbClr val="FF0000"/>
                </a:solidFill>
                <a:cs typeface="B Nazanin" pitchFamily="2" charset="-78"/>
              </a:rPr>
              <a:t>/</a:t>
            </a:r>
            <a:r>
              <a:rPr lang="fa-IR" sz="2000" b="1" dirty="0">
                <a:solidFill>
                  <a:schemeClr val="tx1"/>
                </a:solidFill>
                <a:cs typeface="B Nazanin" pitchFamily="2" charset="-78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87629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1" anchor="ctr">
            <a:noAutofit/>
          </a:bodyPr>
          <a:lstStyle/>
          <a:p>
            <a:pPr marL="571500" indent="-571500" algn="r">
              <a:buClr>
                <a:srgbClr val="FF0000"/>
              </a:buClr>
              <a:buFont typeface="Courier New" panose="02070309020205020404" pitchFamily="49" charset="0"/>
              <a:buChar char="o"/>
            </a:pPr>
            <a:r>
              <a:rPr lang="fa-IR" sz="4000" dirty="0">
                <a:latin typeface="B Nazanin" pitchFamily="2" charset="-78"/>
                <a:cs typeface="B Nazanin" pitchFamily="2" charset="-78"/>
              </a:rPr>
              <a:t>تعریف مسئله</a:t>
            </a:r>
            <a:endParaRPr lang="fa-IR" sz="4000" dirty="0">
              <a:solidFill>
                <a:srgbClr val="002060"/>
              </a:solidFill>
              <a:cs typeface="B Koodak" pitchFamily="2" charset="-78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563888" y="6548691"/>
            <a:ext cx="2133600" cy="365125"/>
          </a:xfrm>
        </p:spPr>
        <p:txBody>
          <a:bodyPr vert="horz" lIns="91440" tIns="45720" rIns="91440" bIns="45720" rtlCol="1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ماه 1398</a:t>
            </a:r>
            <a:endParaRPr lang="fa-IR" sz="1400" dirty="0">
              <a:solidFill>
                <a:schemeClr val="tx1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6304235"/>
            <a:ext cx="2895600" cy="365125"/>
          </a:xfrm>
        </p:spPr>
        <p:txBody>
          <a:bodyPr vert="horz" lIns="91440" tIns="45720" rIns="91440" bIns="45720" rtlCol="1" anchor="ctr"/>
          <a:lstStyle/>
          <a:p>
            <a:r>
              <a:rPr lang="fa-IR" sz="1600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بنیامین اسلامی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-36512" y="6165304"/>
            <a:ext cx="1224136" cy="3312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endPos="0" dist="50800" dir="5400000" sy="-100000" algn="bl" rotWithShape="0"/>
          </a:effectLst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1" anchor="ctr"/>
          <a:lstStyle/>
          <a:p>
            <a:pPr algn="ctr"/>
            <a:fld id="{B46ECB1B-C0CD-4928-A206-65AA0D461CF3}" type="slidenum">
              <a:rPr lang="fa-IR" sz="2000" b="1" smtClean="0">
                <a:solidFill>
                  <a:srgbClr val="FF0000"/>
                </a:solidFill>
                <a:cs typeface="B Nazanin" pitchFamily="2" charset="-78"/>
              </a:rPr>
              <a:pPr algn="ctr"/>
              <a:t>5</a:t>
            </a:fld>
            <a:r>
              <a:rPr lang="fa-IR" sz="2000" b="1" dirty="0">
                <a:solidFill>
                  <a:srgbClr val="FF0000"/>
                </a:solidFill>
                <a:cs typeface="B Nazanin" pitchFamily="2" charset="-78"/>
              </a:rPr>
              <a:t>/</a:t>
            </a:r>
            <a:r>
              <a:rPr lang="fa-IR" sz="2000" b="1" dirty="0">
                <a:solidFill>
                  <a:schemeClr val="tx1"/>
                </a:solidFill>
                <a:cs typeface="B Nazanin" pitchFamily="2" charset="-78"/>
              </a:rPr>
              <a:t>20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3CD6C63-32EF-BD41-A12E-D27B69F79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303" y="2596015"/>
            <a:ext cx="5987346" cy="359923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B0B2FAF-AC4E-2341-82F7-3D5D27275856}"/>
              </a:ext>
            </a:extLst>
          </p:cNvPr>
          <p:cNvSpPr/>
          <p:nvPr/>
        </p:nvSpPr>
        <p:spPr>
          <a:xfrm>
            <a:off x="2714262" y="5970553"/>
            <a:ext cx="397845" cy="134283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D8A2E4-5B70-8847-837B-ED7ADA08F00D}"/>
              </a:ext>
            </a:extLst>
          </p:cNvPr>
          <p:cNvSpPr/>
          <p:nvPr/>
        </p:nvSpPr>
        <p:spPr>
          <a:xfrm>
            <a:off x="4474380" y="5177048"/>
            <a:ext cx="397845" cy="134283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53DC2D-281F-1149-81ED-FC4321014725}"/>
              </a:ext>
            </a:extLst>
          </p:cNvPr>
          <p:cNvSpPr/>
          <p:nvPr/>
        </p:nvSpPr>
        <p:spPr>
          <a:xfrm>
            <a:off x="8112585" y="5548343"/>
            <a:ext cx="397845" cy="134283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28A451-3386-6D4A-8239-543E4386BBB9}"/>
              </a:ext>
            </a:extLst>
          </p:cNvPr>
          <p:cNvCxnSpPr/>
          <p:nvPr/>
        </p:nvCxnSpPr>
        <p:spPr>
          <a:xfrm flipH="1">
            <a:off x="6584968" y="2218745"/>
            <a:ext cx="255776" cy="3772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>
            <a:normAutofit/>
          </a:bodyPr>
          <a:lstStyle/>
          <a:p>
            <a:pPr>
              <a:buClr>
                <a:srgbClr val="FF0000"/>
              </a:buClr>
            </a:pPr>
            <a:r>
              <a:rPr lang="fa-IR" sz="2400" dirty="0">
                <a:latin typeface="B Nazanin" pitchFamily="2" charset="-78"/>
                <a:cs typeface="B Nazanin" pitchFamily="2" charset="-78"/>
              </a:rPr>
              <a:t>الگوی ترافیکی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Scatter/Gather</a:t>
            </a:r>
            <a:r>
              <a:rPr lang="fa-I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2400" dirty="0">
                <a:latin typeface="B Nazanin" pitchFamily="2" charset="-78"/>
                <a:cs typeface="B Nazanin" pitchFamily="2" charset="-78"/>
              </a:rPr>
              <a:t>یا</a:t>
            </a:r>
            <a:r>
              <a:rPr lang="fa-IR" sz="2400" dirty="0">
                <a:cs typeface="B Koodak" pitchFamily="2" charset="-78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Partition/Aggregate</a:t>
            </a:r>
            <a:endParaRPr lang="fa-I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FF0000"/>
              </a:buClr>
            </a:pPr>
            <a:endParaRPr lang="fa-I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rgbClr val="FF0000"/>
              </a:buClr>
            </a:pPr>
            <a:r>
              <a:rPr lang="fa-IR" sz="2400" dirty="0">
                <a:latin typeface="B Nazanin" pitchFamily="2" charset="-78"/>
                <a:cs typeface="B Nazanin" pitchFamily="2" charset="-78"/>
              </a:rPr>
              <a:t>افزایش ازدحام در لایه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</a:t>
            </a:r>
          </a:p>
          <a:p>
            <a:pPr lvl="1">
              <a:buClr>
                <a:srgbClr val="FF0000"/>
              </a:buClr>
            </a:pPr>
            <a:r>
              <a:rPr lang="fa-IR" sz="2400" dirty="0">
                <a:latin typeface="B Nazanin" pitchFamily="2" charset="-78"/>
                <a:cs typeface="B Nazanin" pitchFamily="2" charset="-78"/>
              </a:rPr>
              <a:t>افزایش نرخ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Packet loss</a:t>
            </a:r>
            <a:endParaRPr lang="fa-I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rgbClr val="FF0000"/>
              </a:buClr>
            </a:pPr>
            <a:r>
              <a:rPr lang="fa-IR" sz="2400" dirty="0">
                <a:latin typeface="B Nazanin" pitchFamily="2" charset="-78"/>
                <a:cs typeface="B Nazanin" pitchFamily="2" charset="-78"/>
              </a:rPr>
              <a:t>پر</a:t>
            </a:r>
            <a:r>
              <a:rPr lang="fa-IR" sz="2400" baseline="0" dirty="0">
                <a:latin typeface="B Nazanin" pitchFamily="2" charset="-78"/>
                <a:cs typeface="B Nazanin" pitchFamily="2" charset="-78"/>
              </a:rPr>
              <a:t> شدن </a:t>
            </a:r>
            <a:r>
              <a:rPr lang="fa-IR" sz="2400" baseline="0" dirty="0" err="1">
                <a:latin typeface="B Nazanin" pitchFamily="2" charset="-78"/>
                <a:cs typeface="B Nazanin" pitchFamily="2" charset="-78"/>
              </a:rPr>
              <a:t>بافرها</a:t>
            </a:r>
            <a:r>
              <a:rPr lang="fa-IR" sz="2400" dirty="0">
                <a:latin typeface="B Nazanin" pitchFamily="2" charset="-78"/>
                <a:cs typeface="B Nazanin" pitchFamily="2" charset="-78"/>
              </a:rPr>
              <a:t> و تشدید احتمال وقوع پدیده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Incast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CC188BD1-3FC2-8D4B-8759-19D4487020D5}"/>
              </a:ext>
            </a:extLst>
          </p:cNvPr>
          <p:cNvCxnSpPr/>
          <p:nvPr/>
        </p:nvCxnSpPr>
        <p:spPr>
          <a:xfrm rot="16200000" flipH="1">
            <a:off x="6303595" y="3274752"/>
            <a:ext cx="2576157" cy="1892744"/>
          </a:xfrm>
          <a:prstGeom prst="curvedConnector3">
            <a:avLst>
              <a:gd name="adj1" fmla="val 4404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Freeform 27">
            <a:extLst>
              <a:ext uri="{FF2B5EF4-FFF2-40B4-BE49-F238E27FC236}">
                <a16:creationId xmlns:a16="http://schemas.microsoft.com/office/drawing/2014/main" id="{7EFF794B-7D8A-D841-A6AC-2D7D56304C57}"/>
              </a:ext>
            </a:extLst>
          </p:cNvPr>
          <p:cNvSpPr/>
          <p:nvPr/>
        </p:nvSpPr>
        <p:spPr>
          <a:xfrm rot="153219">
            <a:off x="6400853" y="2994242"/>
            <a:ext cx="2080662" cy="2583940"/>
          </a:xfrm>
          <a:custGeom>
            <a:avLst/>
            <a:gdLst>
              <a:gd name="connsiteX0" fmla="*/ 2058998 w 2080662"/>
              <a:gd name="connsiteY0" fmla="*/ 2807144 h 2807144"/>
              <a:gd name="connsiteX1" fmla="*/ 1969477 w 2080662"/>
              <a:gd name="connsiteY1" fmla="*/ 2027026 h 2807144"/>
              <a:gd name="connsiteX2" fmla="*/ 1195753 w 2080662"/>
              <a:gd name="connsiteY2" fmla="*/ 1214937 h 2807144"/>
              <a:gd name="connsiteX3" fmla="*/ 524341 w 2080662"/>
              <a:gd name="connsiteY3" fmla="*/ 1048682 h 2807144"/>
              <a:gd name="connsiteX4" fmla="*/ 140677 w 2080662"/>
              <a:gd name="connsiteY4" fmla="*/ 524341 h 2807144"/>
              <a:gd name="connsiteX5" fmla="*/ 0 w 2080662"/>
              <a:gd name="connsiteY5" fmla="*/ 0 h 2807144"/>
              <a:gd name="connsiteX6" fmla="*/ 0 w 2080662"/>
              <a:gd name="connsiteY6" fmla="*/ 0 h 2807144"/>
              <a:gd name="connsiteX7" fmla="*/ 0 w 2080662"/>
              <a:gd name="connsiteY7" fmla="*/ 0 h 280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0662" h="2807144">
                <a:moveTo>
                  <a:pt x="2058998" y="2807144"/>
                </a:moveTo>
                <a:cubicBezTo>
                  <a:pt x="2086174" y="2549769"/>
                  <a:pt x="2113351" y="2292394"/>
                  <a:pt x="1969477" y="2027026"/>
                </a:cubicBezTo>
                <a:cubicBezTo>
                  <a:pt x="1825603" y="1761658"/>
                  <a:pt x="1436609" y="1377994"/>
                  <a:pt x="1195753" y="1214937"/>
                </a:cubicBezTo>
                <a:cubicBezTo>
                  <a:pt x="954897" y="1051880"/>
                  <a:pt x="700187" y="1163781"/>
                  <a:pt x="524341" y="1048682"/>
                </a:cubicBezTo>
                <a:cubicBezTo>
                  <a:pt x="348495" y="933583"/>
                  <a:pt x="228067" y="699121"/>
                  <a:pt x="140677" y="524341"/>
                </a:cubicBezTo>
                <a:cubicBezTo>
                  <a:pt x="53287" y="349561"/>
                  <a:pt x="0" y="0"/>
                  <a:pt x="0" y="0"/>
                </a:cubicBez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90F54F1-40F2-AA47-A09D-8B194FD99448}"/>
              </a:ext>
            </a:extLst>
          </p:cNvPr>
          <p:cNvCxnSpPr/>
          <p:nvPr/>
        </p:nvCxnSpPr>
        <p:spPr>
          <a:xfrm flipV="1">
            <a:off x="6896798" y="2218745"/>
            <a:ext cx="333178" cy="3910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Freeform 29">
            <a:extLst>
              <a:ext uri="{FF2B5EF4-FFF2-40B4-BE49-F238E27FC236}">
                <a16:creationId xmlns:a16="http://schemas.microsoft.com/office/drawing/2014/main" id="{821131A5-54DA-D048-96A5-441367EF743C}"/>
              </a:ext>
            </a:extLst>
          </p:cNvPr>
          <p:cNvSpPr/>
          <p:nvPr/>
        </p:nvSpPr>
        <p:spPr>
          <a:xfrm>
            <a:off x="4828575" y="5216903"/>
            <a:ext cx="3428025" cy="390059"/>
          </a:xfrm>
          <a:custGeom>
            <a:avLst/>
            <a:gdLst>
              <a:gd name="connsiteX0" fmla="*/ 2954216 w 2954216"/>
              <a:gd name="connsiteY0" fmla="*/ 390059 h 390059"/>
              <a:gd name="connsiteX1" fmla="*/ 2397903 w 2954216"/>
              <a:gd name="connsiteY1" fmla="*/ 70339 h 390059"/>
              <a:gd name="connsiteX2" fmla="*/ 1675335 w 2954216"/>
              <a:gd name="connsiteY2" fmla="*/ 0 h 390059"/>
              <a:gd name="connsiteX3" fmla="*/ 0 w 2954216"/>
              <a:gd name="connsiteY3" fmla="*/ 19184 h 390059"/>
              <a:gd name="connsiteX4" fmla="*/ 0 w 2954216"/>
              <a:gd name="connsiteY4" fmla="*/ 19184 h 39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4216" h="390059">
                <a:moveTo>
                  <a:pt x="2954216" y="390059"/>
                </a:moveTo>
                <a:cubicBezTo>
                  <a:pt x="2782633" y="262704"/>
                  <a:pt x="2611050" y="135349"/>
                  <a:pt x="2397903" y="70339"/>
                </a:cubicBezTo>
                <a:cubicBezTo>
                  <a:pt x="2184756" y="5329"/>
                  <a:pt x="1675335" y="0"/>
                  <a:pt x="1675335" y="0"/>
                </a:cubicBezTo>
                <a:lnTo>
                  <a:pt x="0" y="19184"/>
                </a:lnTo>
                <a:lnTo>
                  <a:pt x="0" y="19184"/>
                </a:ln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AF8F7FFA-E23D-3841-A23E-C9C3F0566A1A}"/>
              </a:ext>
            </a:extLst>
          </p:cNvPr>
          <p:cNvSpPr/>
          <p:nvPr/>
        </p:nvSpPr>
        <p:spPr>
          <a:xfrm>
            <a:off x="3099150" y="5577295"/>
            <a:ext cx="5013435" cy="497488"/>
          </a:xfrm>
          <a:custGeom>
            <a:avLst/>
            <a:gdLst>
              <a:gd name="connsiteX0" fmla="*/ 4898115 w 4898115"/>
              <a:gd name="connsiteY0" fmla="*/ 94872 h 1137160"/>
              <a:gd name="connsiteX1" fmla="*/ 2583340 w 4898115"/>
              <a:gd name="connsiteY1" fmla="*/ 62900 h 1137160"/>
              <a:gd name="connsiteX2" fmla="*/ 1624179 w 4898115"/>
              <a:gd name="connsiteY2" fmla="*/ 817440 h 1137160"/>
              <a:gd name="connsiteX3" fmla="*/ 0 w 4898115"/>
              <a:gd name="connsiteY3" fmla="*/ 1137160 h 113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8115" h="1137160">
                <a:moveTo>
                  <a:pt x="4898115" y="94872"/>
                </a:moveTo>
                <a:cubicBezTo>
                  <a:pt x="4013555" y="18672"/>
                  <a:pt x="3128996" y="-57528"/>
                  <a:pt x="2583340" y="62900"/>
                </a:cubicBezTo>
                <a:cubicBezTo>
                  <a:pt x="2037684" y="183328"/>
                  <a:pt x="2054736" y="638397"/>
                  <a:pt x="1624179" y="817440"/>
                </a:cubicBezTo>
                <a:cubicBezTo>
                  <a:pt x="1193622" y="996483"/>
                  <a:pt x="596811" y="1066821"/>
                  <a:pt x="0" y="113716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3A4FE137-6891-724A-9521-0646E1922391}"/>
              </a:ext>
            </a:extLst>
          </p:cNvPr>
          <p:cNvSpPr/>
          <p:nvPr/>
        </p:nvSpPr>
        <p:spPr>
          <a:xfrm>
            <a:off x="3111814" y="5486885"/>
            <a:ext cx="5013434" cy="580173"/>
          </a:xfrm>
          <a:custGeom>
            <a:avLst/>
            <a:gdLst>
              <a:gd name="connsiteX0" fmla="*/ 0 w 4949270"/>
              <a:gd name="connsiteY0" fmla="*/ 1080765 h 1080765"/>
              <a:gd name="connsiteX1" fmla="*/ 812089 w 4949270"/>
              <a:gd name="connsiteY1" fmla="*/ 991243 h 1080765"/>
              <a:gd name="connsiteX2" fmla="*/ 1521868 w 4949270"/>
              <a:gd name="connsiteY2" fmla="*/ 709889 h 1080765"/>
              <a:gd name="connsiteX3" fmla="*/ 2180492 w 4949270"/>
              <a:gd name="connsiteY3" fmla="*/ 121604 h 1080765"/>
              <a:gd name="connsiteX4" fmla="*/ 4149969 w 4949270"/>
              <a:gd name="connsiteY4" fmla="*/ 110 h 1080765"/>
              <a:gd name="connsiteX5" fmla="*/ 4949270 w 4949270"/>
              <a:gd name="connsiteY5" fmla="*/ 127999 h 1080765"/>
              <a:gd name="connsiteX6" fmla="*/ 4949270 w 4949270"/>
              <a:gd name="connsiteY6" fmla="*/ 127999 h 1080765"/>
              <a:gd name="connsiteX7" fmla="*/ 4949270 w 4949270"/>
              <a:gd name="connsiteY7" fmla="*/ 127999 h 1080765"/>
              <a:gd name="connsiteX8" fmla="*/ 4949270 w 4949270"/>
              <a:gd name="connsiteY8" fmla="*/ 127999 h 1080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49270" h="1080765">
                <a:moveTo>
                  <a:pt x="0" y="1080765"/>
                </a:moveTo>
                <a:cubicBezTo>
                  <a:pt x="279222" y="1066910"/>
                  <a:pt x="558444" y="1053056"/>
                  <a:pt x="812089" y="991243"/>
                </a:cubicBezTo>
                <a:cubicBezTo>
                  <a:pt x="1065734" y="929430"/>
                  <a:pt x="1293801" y="854829"/>
                  <a:pt x="1521868" y="709889"/>
                </a:cubicBezTo>
                <a:cubicBezTo>
                  <a:pt x="1749935" y="564949"/>
                  <a:pt x="1742475" y="239900"/>
                  <a:pt x="2180492" y="121604"/>
                </a:cubicBezTo>
                <a:cubicBezTo>
                  <a:pt x="2618509" y="3308"/>
                  <a:pt x="3688506" y="-956"/>
                  <a:pt x="4149969" y="110"/>
                </a:cubicBezTo>
                <a:cubicBezTo>
                  <a:pt x="4611432" y="1176"/>
                  <a:pt x="4949270" y="127999"/>
                  <a:pt x="4949270" y="127999"/>
                </a:cubicBezTo>
                <a:lnTo>
                  <a:pt x="4949270" y="127999"/>
                </a:lnTo>
                <a:lnTo>
                  <a:pt x="4949270" y="127999"/>
                </a:lnTo>
                <a:lnTo>
                  <a:pt x="4949270" y="127999"/>
                </a:ln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B9648FF9-9E1A-C041-A7F2-1658F066FC18}"/>
              </a:ext>
            </a:extLst>
          </p:cNvPr>
          <p:cNvSpPr/>
          <p:nvPr/>
        </p:nvSpPr>
        <p:spPr>
          <a:xfrm>
            <a:off x="4742314" y="5106331"/>
            <a:ext cx="3671249" cy="542739"/>
          </a:xfrm>
          <a:custGeom>
            <a:avLst/>
            <a:gdLst>
              <a:gd name="connsiteX0" fmla="*/ 0 w 3146048"/>
              <a:gd name="connsiteY0" fmla="*/ 75948 h 542739"/>
              <a:gd name="connsiteX1" fmla="*/ 2180492 w 3146048"/>
              <a:gd name="connsiteY1" fmla="*/ 37581 h 542739"/>
              <a:gd name="connsiteX2" fmla="*/ 3146048 w 3146048"/>
              <a:gd name="connsiteY2" fmla="*/ 542739 h 542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6048" h="542739">
                <a:moveTo>
                  <a:pt x="0" y="75948"/>
                </a:moveTo>
                <a:cubicBezTo>
                  <a:pt x="828075" y="17865"/>
                  <a:pt x="1656151" y="-40217"/>
                  <a:pt x="2180492" y="37581"/>
                </a:cubicBezTo>
                <a:cubicBezTo>
                  <a:pt x="2704833" y="115379"/>
                  <a:pt x="2925440" y="329059"/>
                  <a:pt x="3146048" y="542739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F5B01FF-8CB5-4D4A-8E60-DF23C1A91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956" y="2091958"/>
            <a:ext cx="5902090" cy="421227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8D28D0E-DFB7-A24C-A291-FA28D9197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213" y="3777358"/>
            <a:ext cx="8389573" cy="245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0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8" grpId="0" animBg="1"/>
      <p:bldP spid="28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r">
              <a:buClr>
                <a:srgbClr val="FF0000"/>
              </a:buClr>
              <a:buFont typeface="Courier New" pitchFamily="49" charset="0"/>
              <a:buChar char="o"/>
            </a:pPr>
            <a:r>
              <a:rPr lang="fa-IR" sz="4000" dirty="0">
                <a:latin typeface="B Nazanin" pitchFamily="2" charset="-78"/>
                <a:cs typeface="B Nazanin" pitchFamily="2" charset="-78"/>
              </a:rPr>
              <a:t>تعریف مسئله</a:t>
            </a:r>
            <a:endParaRPr lang="fa-IR" sz="4000" dirty="0">
              <a:solidFill>
                <a:srgbClr val="002060"/>
              </a:solidFill>
              <a:cs typeface="B Koodak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FF0000"/>
              </a:buClr>
            </a:pPr>
            <a:r>
              <a:rPr lang="fa-IR" sz="2400" dirty="0">
                <a:latin typeface="B Nazanin" pitchFamily="2" charset="-78"/>
                <a:cs typeface="B Nazanin" pitchFamily="2" charset="-78"/>
              </a:rPr>
              <a:t>کاربرد های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MapReduce</a:t>
            </a:r>
            <a:r>
              <a:rPr lang="fa-IR" sz="2400" dirty="0">
                <a:latin typeface="B Nazanin" pitchFamily="2" charset="-78"/>
                <a:cs typeface="B Nazanin" pitchFamily="2" charset="-78"/>
              </a:rPr>
              <a:t> و پدیده</a:t>
            </a:r>
            <a:r>
              <a:rPr lang="fa-IR" sz="2500" dirty="0">
                <a:cs typeface="B Koodak" pitchFamily="2" charset="-78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 Incast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563888" y="6548691"/>
            <a:ext cx="2133600" cy="365125"/>
          </a:xfrm>
        </p:spPr>
        <p:txBody>
          <a:bodyPr vert="horz" lIns="91440" tIns="45720" rIns="91440" bIns="45720" rtlCol="1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ماه 1398</a:t>
            </a:r>
            <a:endParaRPr lang="fa-IR" sz="1400" dirty="0">
              <a:solidFill>
                <a:schemeClr val="tx1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6304235"/>
            <a:ext cx="2895600" cy="365125"/>
          </a:xfrm>
        </p:spPr>
        <p:txBody>
          <a:bodyPr vert="horz" lIns="91440" tIns="45720" rIns="91440" bIns="45720" rtlCol="1" anchor="ctr"/>
          <a:lstStyle/>
          <a:p>
            <a:r>
              <a:rPr lang="fa-IR" sz="1600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بنیامین اسلامی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-36512" y="6165304"/>
            <a:ext cx="1224136" cy="3312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endPos="0" dist="50800" dir="5400000" sy="-100000" algn="bl" rotWithShape="0"/>
          </a:effectLst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1" anchor="ctr"/>
          <a:lstStyle/>
          <a:p>
            <a:pPr algn="ctr"/>
            <a:fld id="{B46ECB1B-C0CD-4928-A206-65AA0D461CF3}" type="slidenum">
              <a:rPr lang="fa-IR" sz="2000" b="1" smtClean="0">
                <a:solidFill>
                  <a:srgbClr val="FF0000"/>
                </a:solidFill>
                <a:cs typeface="B Nazanin" pitchFamily="2" charset="-78"/>
              </a:rPr>
              <a:pPr algn="ctr"/>
              <a:t>6</a:t>
            </a:fld>
            <a:r>
              <a:rPr lang="fa-IR" sz="2000" b="1" dirty="0">
                <a:solidFill>
                  <a:srgbClr val="FF0000"/>
                </a:solidFill>
                <a:cs typeface="B Nazanin" pitchFamily="2" charset="-78"/>
              </a:rPr>
              <a:t>/</a:t>
            </a:r>
            <a:r>
              <a:rPr lang="fa-IR" sz="2000" b="1" dirty="0">
                <a:solidFill>
                  <a:schemeClr val="tx1"/>
                </a:solidFill>
                <a:cs typeface="B Nazanin" pitchFamily="2" charset="-78"/>
              </a:rPr>
              <a:t>20</a:t>
            </a:r>
          </a:p>
        </p:txBody>
      </p:sp>
      <p:sp>
        <p:nvSpPr>
          <p:cNvPr id="28" name="Flowchart: Magnetic Disk 2">
            <a:extLst>
              <a:ext uri="{FF2B5EF4-FFF2-40B4-BE49-F238E27FC236}">
                <a16:creationId xmlns:a16="http://schemas.microsoft.com/office/drawing/2014/main" id="{6BCF2F04-F7BE-3D4C-8141-4797ADA3FE00}"/>
              </a:ext>
            </a:extLst>
          </p:cNvPr>
          <p:cNvSpPr/>
          <p:nvPr/>
        </p:nvSpPr>
        <p:spPr>
          <a:xfrm>
            <a:off x="615464" y="4365088"/>
            <a:ext cx="498191" cy="510803"/>
          </a:xfrm>
          <a:prstGeom prst="flowChartMagneticDisk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29" name="Flowchart: Magnetic Disk 15">
            <a:extLst>
              <a:ext uri="{FF2B5EF4-FFF2-40B4-BE49-F238E27FC236}">
                <a16:creationId xmlns:a16="http://schemas.microsoft.com/office/drawing/2014/main" id="{8609919C-F016-3444-9444-F62294411ECE}"/>
              </a:ext>
            </a:extLst>
          </p:cNvPr>
          <p:cNvSpPr/>
          <p:nvPr/>
        </p:nvSpPr>
        <p:spPr>
          <a:xfrm>
            <a:off x="615462" y="5109293"/>
            <a:ext cx="498191" cy="510803"/>
          </a:xfrm>
          <a:prstGeom prst="flowChartMagneticDisk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Magnetic Disk 16">
            <a:extLst>
              <a:ext uri="{FF2B5EF4-FFF2-40B4-BE49-F238E27FC236}">
                <a16:creationId xmlns:a16="http://schemas.microsoft.com/office/drawing/2014/main" id="{BE00564E-05C2-6845-A93D-584CDC51F366}"/>
              </a:ext>
            </a:extLst>
          </p:cNvPr>
          <p:cNvSpPr/>
          <p:nvPr/>
        </p:nvSpPr>
        <p:spPr>
          <a:xfrm>
            <a:off x="615463" y="3715000"/>
            <a:ext cx="498191" cy="510803"/>
          </a:xfrm>
          <a:prstGeom prst="flowChartMagneticDisk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Magnetic Disk 17">
            <a:extLst>
              <a:ext uri="{FF2B5EF4-FFF2-40B4-BE49-F238E27FC236}">
                <a16:creationId xmlns:a16="http://schemas.microsoft.com/office/drawing/2014/main" id="{93758C45-D17A-9041-AFC6-1AFB73636BBF}"/>
              </a:ext>
            </a:extLst>
          </p:cNvPr>
          <p:cNvSpPr/>
          <p:nvPr/>
        </p:nvSpPr>
        <p:spPr>
          <a:xfrm>
            <a:off x="615463" y="3051797"/>
            <a:ext cx="498191" cy="510803"/>
          </a:xfrm>
          <a:prstGeom prst="flowChartMagneticDisk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66DE5C9-28DB-1541-8518-82E878848984}"/>
              </a:ext>
            </a:extLst>
          </p:cNvPr>
          <p:cNvSpPr/>
          <p:nvPr/>
        </p:nvSpPr>
        <p:spPr>
          <a:xfrm>
            <a:off x="1792623" y="3072692"/>
            <a:ext cx="674764" cy="454047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0B5AB04-4C1F-5E49-8B23-0F9296F95C76}"/>
              </a:ext>
            </a:extLst>
          </p:cNvPr>
          <p:cNvSpPr/>
          <p:nvPr/>
        </p:nvSpPr>
        <p:spPr>
          <a:xfrm>
            <a:off x="1792623" y="3743377"/>
            <a:ext cx="674764" cy="454047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B39A251-2A27-9F44-A63F-06B2D5F9CCFF}"/>
              </a:ext>
            </a:extLst>
          </p:cNvPr>
          <p:cNvSpPr/>
          <p:nvPr/>
        </p:nvSpPr>
        <p:spPr>
          <a:xfrm>
            <a:off x="1792623" y="4414062"/>
            <a:ext cx="674764" cy="454047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2A23804E-0974-4B45-A9AF-2E4A91BA1DCD}"/>
              </a:ext>
            </a:extLst>
          </p:cNvPr>
          <p:cNvSpPr/>
          <p:nvPr/>
        </p:nvSpPr>
        <p:spPr>
          <a:xfrm>
            <a:off x="1792623" y="5147800"/>
            <a:ext cx="674764" cy="454047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12807573-EF2F-E142-8AF7-851AC9404A09}"/>
              </a:ext>
            </a:extLst>
          </p:cNvPr>
          <p:cNvSpPr/>
          <p:nvPr/>
        </p:nvSpPr>
        <p:spPr>
          <a:xfrm>
            <a:off x="3408063" y="2580138"/>
            <a:ext cx="674764" cy="454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ACC9500-2A2E-5849-A278-75AB1D9C6EAA}"/>
              </a:ext>
            </a:extLst>
          </p:cNvPr>
          <p:cNvSpPr/>
          <p:nvPr/>
        </p:nvSpPr>
        <p:spPr>
          <a:xfrm>
            <a:off x="3408063" y="3250823"/>
            <a:ext cx="674764" cy="454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B80320C-181D-0842-ABD3-09FC1E18744A}"/>
              </a:ext>
            </a:extLst>
          </p:cNvPr>
          <p:cNvSpPr/>
          <p:nvPr/>
        </p:nvSpPr>
        <p:spPr>
          <a:xfrm>
            <a:off x="3408063" y="3921508"/>
            <a:ext cx="674764" cy="454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5BA559B-0543-0F40-A317-46E0AEB97AB4}"/>
              </a:ext>
            </a:extLst>
          </p:cNvPr>
          <p:cNvSpPr/>
          <p:nvPr/>
        </p:nvSpPr>
        <p:spPr>
          <a:xfrm>
            <a:off x="3408063" y="4655246"/>
            <a:ext cx="674764" cy="454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16996EAE-B39B-AE42-854D-061D0AB01BF8}"/>
              </a:ext>
            </a:extLst>
          </p:cNvPr>
          <p:cNvSpPr/>
          <p:nvPr/>
        </p:nvSpPr>
        <p:spPr>
          <a:xfrm>
            <a:off x="3408063" y="5267560"/>
            <a:ext cx="674764" cy="454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Magnetic Disk 27">
            <a:extLst>
              <a:ext uri="{FF2B5EF4-FFF2-40B4-BE49-F238E27FC236}">
                <a16:creationId xmlns:a16="http://schemas.microsoft.com/office/drawing/2014/main" id="{FB1FD3D9-3862-7B49-B69C-CD7F4A5B3F7D}"/>
              </a:ext>
            </a:extLst>
          </p:cNvPr>
          <p:cNvSpPr/>
          <p:nvPr/>
        </p:nvSpPr>
        <p:spPr>
          <a:xfrm>
            <a:off x="5175903" y="3912093"/>
            <a:ext cx="498191" cy="510803"/>
          </a:xfrm>
          <a:prstGeom prst="flowChartMagneticDisk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owchart: Magnetic Disk 28">
            <a:extLst>
              <a:ext uri="{FF2B5EF4-FFF2-40B4-BE49-F238E27FC236}">
                <a16:creationId xmlns:a16="http://schemas.microsoft.com/office/drawing/2014/main" id="{4D3485A6-2875-1D47-9A11-1EDE5549F2B9}"/>
              </a:ext>
            </a:extLst>
          </p:cNvPr>
          <p:cNvSpPr/>
          <p:nvPr/>
        </p:nvSpPr>
        <p:spPr>
          <a:xfrm>
            <a:off x="5175901" y="4551257"/>
            <a:ext cx="498191" cy="510803"/>
          </a:xfrm>
          <a:prstGeom prst="flowChartMagneticDisk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Magnetic Disk 29">
            <a:extLst>
              <a:ext uri="{FF2B5EF4-FFF2-40B4-BE49-F238E27FC236}">
                <a16:creationId xmlns:a16="http://schemas.microsoft.com/office/drawing/2014/main" id="{7701C3F6-0F27-F047-8B20-706D19834BF1}"/>
              </a:ext>
            </a:extLst>
          </p:cNvPr>
          <p:cNvSpPr/>
          <p:nvPr/>
        </p:nvSpPr>
        <p:spPr>
          <a:xfrm>
            <a:off x="5175902" y="3249393"/>
            <a:ext cx="498191" cy="510803"/>
          </a:xfrm>
          <a:prstGeom prst="flowChartMagneticDisk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lowchart: Magnetic Disk 30">
            <a:extLst>
              <a:ext uri="{FF2B5EF4-FFF2-40B4-BE49-F238E27FC236}">
                <a16:creationId xmlns:a16="http://schemas.microsoft.com/office/drawing/2014/main" id="{F5B315CC-DBDD-924F-BF8E-476CCEA43C99}"/>
              </a:ext>
            </a:extLst>
          </p:cNvPr>
          <p:cNvSpPr/>
          <p:nvPr/>
        </p:nvSpPr>
        <p:spPr>
          <a:xfrm>
            <a:off x="5175902" y="2586190"/>
            <a:ext cx="498191" cy="510803"/>
          </a:xfrm>
          <a:prstGeom prst="flowChartMagneticDisk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Magnetic Disk 31">
            <a:extLst>
              <a:ext uri="{FF2B5EF4-FFF2-40B4-BE49-F238E27FC236}">
                <a16:creationId xmlns:a16="http://schemas.microsoft.com/office/drawing/2014/main" id="{50B80B86-176A-694C-B917-060E205CFD9B}"/>
              </a:ext>
            </a:extLst>
          </p:cNvPr>
          <p:cNvSpPr/>
          <p:nvPr/>
        </p:nvSpPr>
        <p:spPr>
          <a:xfrm>
            <a:off x="5175901" y="5188733"/>
            <a:ext cx="498191" cy="510803"/>
          </a:xfrm>
          <a:prstGeom prst="flowChartMagneticDisk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E2420C9-0671-B147-B0AF-315DB98539BA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1113653" y="3299716"/>
            <a:ext cx="678970" cy="7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67B19EB-A13D-9244-B7A2-083B7BB4D25F}"/>
              </a:ext>
            </a:extLst>
          </p:cNvPr>
          <p:cNvCxnSpPr>
            <a:cxnSpLocks/>
            <a:stCxn id="30" idx="4"/>
            <a:endCxn id="33" idx="1"/>
          </p:cNvCxnSpPr>
          <p:nvPr/>
        </p:nvCxnSpPr>
        <p:spPr>
          <a:xfrm flipV="1">
            <a:off x="1113654" y="3970401"/>
            <a:ext cx="6789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25220E8-3665-9448-8452-C1A682596EA6}"/>
              </a:ext>
            </a:extLst>
          </p:cNvPr>
          <p:cNvCxnSpPr>
            <a:cxnSpLocks/>
            <a:stCxn id="28" idx="4"/>
            <a:endCxn id="34" idx="1"/>
          </p:cNvCxnSpPr>
          <p:nvPr/>
        </p:nvCxnSpPr>
        <p:spPr>
          <a:xfrm>
            <a:off x="1113655" y="4620490"/>
            <a:ext cx="678968" cy="2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29A02F9-4984-C649-B9A4-63071763C3FE}"/>
              </a:ext>
            </a:extLst>
          </p:cNvPr>
          <p:cNvCxnSpPr>
            <a:cxnSpLocks/>
            <a:stCxn id="29" idx="4"/>
            <a:endCxn id="35" idx="1"/>
          </p:cNvCxnSpPr>
          <p:nvPr/>
        </p:nvCxnSpPr>
        <p:spPr>
          <a:xfrm>
            <a:off x="1113653" y="5364695"/>
            <a:ext cx="678970" cy="10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93A464E-B777-AF4E-8534-EB85B5A9E52B}"/>
              </a:ext>
            </a:extLst>
          </p:cNvPr>
          <p:cNvCxnSpPr>
            <a:cxnSpLocks/>
            <a:stCxn id="32" idx="3"/>
            <a:endCxn id="36" idx="1"/>
          </p:cNvCxnSpPr>
          <p:nvPr/>
        </p:nvCxnSpPr>
        <p:spPr>
          <a:xfrm flipV="1">
            <a:off x="2467387" y="2807162"/>
            <a:ext cx="940676" cy="492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8DD6781-4F9D-734A-A4C1-C5E519E0F855}"/>
              </a:ext>
            </a:extLst>
          </p:cNvPr>
          <p:cNvCxnSpPr>
            <a:cxnSpLocks/>
            <a:stCxn id="32" idx="3"/>
            <a:endCxn id="37" idx="1"/>
          </p:cNvCxnSpPr>
          <p:nvPr/>
        </p:nvCxnSpPr>
        <p:spPr>
          <a:xfrm>
            <a:off x="2467387" y="3299716"/>
            <a:ext cx="940676" cy="178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EBD916-41C7-5444-B8A5-D4D4DA399886}"/>
              </a:ext>
            </a:extLst>
          </p:cNvPr>
          <p:cNvCxnSpPr>
            <a:cxnSpLocks/>
            <a:stCxn id="32" idx="3"/>
            <a:endCxn id="38" idx="1"/>
          </p:cNvCxnSpPr>
          <p:nvPr/>
        </p:nvCxnSpPr>
        <p:spPr>
          <a:xfrm>
            <a:off x="2467387" y="3299716"/>
            <a:ext cx="940676" cy="848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70507BD-AD5F-F74C-A972-EE4357336599}"/>
              </a:ext>
            </a:extLst>
          </p:cNvPr>
          <p:cNvCxnSpPr>
            <a:cxnSpLocks/>
            <a:stCxn id="32" idx="3"/>
            <a:endCxn id="39" idx="1"/>
          </p:cNvCxnSpPr>
          <p:nvPr/>
        </p:nvCxnSpPr>
        <p:spPr>
          <a:xfrm>
            <a:off x="2467387" y="3299716"/>
            <a:ext cx="940676" cy="1582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32CD2BA-8109-F842-9CEA-4911FB31A130}"/>
              </a:ext>
            </a:extLst>
          </p:cNvPr>
          <p:cNvCxnSpPr>
            <a:cxnSpLocks/>
            <a:stCxn id="32" idx="3"/>
            <a:endCxn id="40" idx="1"/>
          </p:cNvCxnSpPr>
          <p:nvPr/>
        </p:nvCxnSpPr>
        <p:spPr>
          <a:xfrm>
            <a:off x="2467387" y="3299716"/>
            <a:ext cx="940676" cy="2194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389189C-0637-C541-B46B-E2A5C9933C6F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 flipV="1">
            <a:off x="2467387" y="2807162"/>
            <a:ext cx="940676" cy="1163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7570894-19F0-3B48-9FAF-34A93B72EE6A}"/>
              </a:ext>
            </a:extLst>
          </p:cNvPr>
          <p:cNvCxnSpPr>
            <a:cxnSpLocks/>
            <a:stCxn id="33" idx="3"/>
            <a:endCxn id="37" idx="1"/>
          </p:cNvCxnSpPr>
          <p:nvPr/>
        </p:nvCxnSpPr>
        <p:spPr>
          <a:xfrm flipV="1">
            <a:off x="2467387" y="3477847"/>
            <a:ext cx="940676" cy="492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AEB41A6-7534-B044-83F7-1B6C47275C2C}"/>
              </a:ext>
            </a:extLst>
          </p:cNvPr>
          <p:cNvCxnSpPr>
            <a:cxnSpLocks/>
            <a:stCxn id="33" idx="3"/>
            <a:endCxn id="38" idx="1"/>
          </p:cNvCxnSpPr>
          <p:nvPr/>
        </p:nvCxnSpPr>
        <p:spPr>
          <a:xfrm>
            <a:off x="2467387" y="3970401"/>
            <a:ext cx="940676" cy="178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3948DBB-D98A-7E41-A27D-25034C34C714}"/>
              </a:ext>
            </a:extLst>
          </p:cNvPr>
          <p:cNvCxnSpPr>
            <a:cxnSpLocks/>
            <a:stCxn id="33" idx="3"/>
            <a:endCxn id="39" idx="1"/>
          </p:cNvCxnSpPr>
          <p:nvPr/>
        </p:nvCxnSpPr>
        <p:spPr>
          <a:xfrm>
            <a:off x="2467387" y="3970401"/>
            <a:ext cx="940676" cy="911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D0BACBE-4CB4-F342-91AF-CD518D8639DB}"/>
              </a:ext>
            </a:extLst>
          </p:cNvPr>
          <p:cNvCxnSpPr>
            <a:cxnSpLocks/>
            <a:stCxn id="33" idx="3"/>
            <a:endCxn id="40" idx="1"/>
          </p:cNvCxnSpPr>
          <p:nvPr/>
        </p:nvCxnSpPr>
        <p:spPr>
          <a:xfrm>
            <a:off x="2467387" y="3970401"/>
            <a:ext cx="940676" cy="1524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D828673-4F1C-EF40-A215-D9FD2B25387A}"/>
              </a:ext>
            </a:extLst>
          </p:cNvPr>
          <p:cNvCxnSpPr>
            <a:cxnSpLocks/>
            <a:stCxn id="34" idx="3"/>
            <a:endCxn id="36" idx="1"/>
          </p:cNvCxnSpPr>
          <p:nvPr/>
        </p:nvCxnSpPr>
        <p:spPr>
          <a:xfrm flipV="1">
            <a:off x="2467387" y="2807162"/>
            <a:ext cx="940676" cy="1833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AC0F04B-F518-6A4F-99C7-DAC62D484E53}"/>
              </a:ext>
            </a:extLst>
          </p:cNvPr>
          <p:cNvCxnSpPr>
            <a:cxnSpLocks/>
            <a:stCxn id="34" idx="3"/>
            <a:endCxn id="37" idx="1"/>
          </p:cNvCxnSpPr>
          <p:nvPr/>
        </p:nvCxnSpPr>
        <p:spPr>
          <a:xfrm flipV="1">
            <a:off x="2467387" y="3477847"/>
            <a:ext cx="940676" cy="1163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0A3142C-FEAC-1246-B9CC-D428ADCDDA4A}"/>
              </a:ext>
            </a:extLst>
          </p:cNvPr>
          <p:cNvCxnSpPr>
            <a:cxnSpLocks/>
            <a:stCxn id="34" idx="3"/>
            <a:endCxn id="38" idx="1"/>
          </p:cNvCxnSpPr>
          <p:nvPr/>
        </p:nvCxnSpPr>
        <p:spPr>
          <a:xfrm flipV="1">
            <a:off x="2467387" y="4148532"/>
            <a:ext cx="940676" cy="492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BBD749B-DC31-2642-B00E-8C73F11C1EC4}"/>
              </a:ext>
            </a:extLst>
          </p:cNvPr>
          <p:cNvCxnSpPr>
            <a:cxnSpLocks/>
            <a:stCxn id="34" idx="3"/>
            <a:endCxn id="39" idx="1"/>
          </p:cNvCxnSpPr>
          <p:nvPr/>
        </p:nvCxnSpPr>
        <p:spPr>
          <a:xfrm>
            <a:off x="2467387" y="4641086"/>
            <a:ext cx="940676" cy="241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858BBA6-683E-A049-888A-3AB5E155A563}"/>
              </a:ext>
            </a:extLst>
          </p:cNvPr>
          <p:cNvCxnSpPr>
            <a:cxnSpLocks/>
            <a:stCxn id="34" idx="3"/>
            <a:endCxn id="40" idx="1"/>
          </p:cNvCxnSpPr>
          <p:nvPr/>
        </p:nvCxnSpPr>
        <p:spPr>
          <a:xfrm>
            <a:off x="2467387" y="4641086"/>
            <a:ext cx="940676" cy="853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AACC0C5-79C3-BC4D-8286-287C0761EA61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2467387" y="2807162"/>
            <a:ext cx="940676" cy="2567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8413BE4-54D9-5B45-AE7D-6DA8D583D826}"/>
              </a:ext>
            </a:extLst>
          </p:cNvPr>
          <p:cNvCxnSpPr>
            <a:cxnSpLocks/>
            <a:stCxn id="35" idx="3"/>
            <a:endCxn id="37" idx="1"/>
          </p:cNvCxnSpPr>
          <p:nvPr/>
        </p:nvCxnSpPr>
        <p:spPr>
          <a:xfrm flipV="1">
            <a:off x="2467387" y="3477847"/>
            <a:ext cx="940676" cy="1896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DF0D951-F308-D643-9E71-05A9C26A3FB6}"/>
              </a:ext>
            </a:extLst>
          </p:cNvPr>
          <p:cNvCxnSpPr>
            <a:cxnSpLocks/>
            <a:stCxn id="35" idx="3"/>
            <a:endCxn id="38" idx="1"/>
          </p:cNvCxnSpPr>
          <p:nvPr/>
        </p:nvCxnSpPr>
        <p:spPr>
          <a:xfrm flipV="1">
            <a:off x="2467387" y="4148532"/>
            <a:ext cx="940676" cy="1226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760EE6B-99CD-664D-8919-2E4AE1EC0CEC}"/>
              </a:ext>
            </a:extLst>
          </p:cNvPr>
          <p:cNvCxnSpPr>
            <a:cxnSpLocks/>
            <a:stCxn id="35" idx="3"/>
            <a:endCxn id="39" idx="1"/>
          </p:cNvCxnSpPr>
          <p:nvPr/>
        </p:nvCxnSpPr>
        <p:spPr>
          <a:xfrm flipV="1">
            <a:off x="2467387" y="4882270"/>
            <a:ext cx="940676" cy="492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2AFF992-43C1-4A4D-ADE6-2E02C0996689}"/>
              </a:ext>
            </a:extLst>
          </p:cNvPr>
          <p:cNvCxnSpPr>
            <a:cxnSpLocks/>
            <a:stCxn id="35" idx="3"/>
            <a:endCxn id="40" idx="1"/>
          </p:cNvCxnSpPr>
          <p:nvPr/>
        </p:nvCxnSpPr>
        <p:spPr>
          <a:xfrm>
            <a:off x="2467387" y="5374824"/>
            <a:ext cx="940676" cy="119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FAEBD62-5218-8A4B-962D-09578FD26098}"/>
              </a:ext>
            </a:extLst>
          </p:cNvPr>
          <p:cNvCxnSpPr>
            <a:cxnSpLocks/>
            <a:stCxn id="36" idx="3"/>
            <a:endCxn id="44" idx="2"/>
          </p:cNvCxnSpPr>
          <p:nvPr/>
        </p:nvCxnSpPr>
        <p:spPr>
          <a:xfrm>
            <a:off x="4082827" y="2807162"/>
            <a:ext cx="1093075" cy="34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A02C5D4-CB70-E140-87F1-11C3564CC901}"/>
              </a:ext>
            </a:extLst>
          </p:cNvPr>
          <p:cNvCxnSpPr>
            <a:cxnSpLocks/>
            <a:stCxn id="36" idx="3"/>
            <a:endCxn id="43" idx="2"/>
          </p:cNvCxnSpPr>
          <p:nvPr/>
        </p:nvCxnSpPr>
        <p:spPr>
          <a:xfrm>
            <a:off x="4082827" y="2807162"/>
            <a:ext cx="1093075" cy="697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98DCEF5-BE37-3447-A2A3-04BC6CE91C64}"/>
              </a:ext>
            </a:extLst>
          </p:cNvPr>
          <p:cNvCxnSpPr>
            <a:cxnSpLocks/>
            <a:stCxn id="37" idx="3"/>
            <a:endCxn id="41" idx="2"/>
          </p:cNvCxnSpPr>
          <p:nvPr/>
        </p:nvCxnSpPr>
        <p:spPr>
          <a:xfrm>
            <a:off x="4082827" y="3477847"/>
            <a:ext cx="1093076" cy="689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FDB2DAE-D3C7-0C44-945F-CC2B36BF8DCF}"/>
              </a:ext>
            </a:extLst>
          </p:cNvPr>
          <p:cNvCxnSpPr>
            <a:cxnSpLocks/>
            <a:stCxn id="37" idx="3"/>
            <a:endCxn id="45" idx="2"/>
          </p:cNvCxnSpPr>
          <p:nvPr/>
        </p:nvCxnSpPr>
        <p:spPr>
          <a:xfrm>
            <a:off x="4082827" y="3477847"/>
            <a:ext cx="1093074" cy="1966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6A6978A-1980-2A4F-9BC2-C1F04DBFC41C}"/>
              </a:ext>
            </a:extLst>
          </p:cNvPr>
          <p:cNvCxnSpPr>
            <a:cxnSpLocks/>
            <a:stCxn id="38" idx="3"/>
            <a:endCxn id="42" idx="2"/>
          </p:cNvCxnSpPr>
          <p:nvPr/>
        </p:nvCxnSpPr>
        <p:spPr>
          <a:xfrm>
            <a:off x="4082827" y="4148532"/>
            <a:ext cx="1093074" cy="658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57237FC-E4DF-6943-B2E6-A5328F38C9B5}"/>
              </a:ext>
            </a:extLst>
          </p:cNvPr>
          <p:cNvCxnSpPr>
            <a:cxnSpLocks/>
            <a:endCxn id="45" idx="2"/>
          </p:cNvCxnSpPr>
          <p:nvPr/>
        </p:nvCxnSpPr>
        <p:spPr>
          <a:xfrm>
            <a:off x="4082827" y="4890113"/>
            <a:ext cx="1093074" cy="554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BB99926-AF6B-2041-B3B1-3895D389F1F2}"/>
              </a:ext>
            </a:extLst>
          </p:cNvPr>
          <p:cNvCxnSpPr>
            <a:cxnSpLocks/>
            <a:stCxn id="40" idx="3"/>
            <a:endCxn id="42" idx="2"/>
          </p:cNvCxnSpPr>
          <p:nvPr/>
        </p:nvCxnSpPr>
        <p:spPr>
          <a:xfrm flipV="1">
            <a:off x="4082827" y="4806659"/>
            <a:ext cx="1093074" cy="687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A7D3A19-F74A-AC4A-817D-D6F3D72D0B22}"/>
              </a:ext>
            </a:extLst>
          </p:cNvPr>
          <p:cNvSpPr txBox="1"/>
          <p:nvPr/>
        </p:nvSpPr>
        <p:spPr>
          <a:xfrm>
            <a:off x="117271" y="2427302"/>
            <a:ext cx="1494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Distributed</a:t>
            </a:r>
          </a:p>
          <a:p>
            <a:pPr algn="ctr"/>
            <a:r>
              <a:rPr lang="en-US" b="1" dirty="0"/>
              <a:t>Strorage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CE6E780-94DB-5D42-87B6-2781CCC36C09}"/>
              </a:ext>
            </a:extLst>
          </p:cNvPr>
          <p:cNvSpPr txBox="1"/>
          <p:nvPr/>
        </p:nvSpPr>
        <p:spPr>
          <a:xfrm>
            <a:off x="1677006" y="2436052"/>
            <a:ext cx="875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Map</a:t>
            </a:r>
          </a:p>
          <a:p>
            <a:pPr algn="ctr"/>
            <a:r>
              <a:rPr lang="en-US" b="1" dirty="0"/>
              <a:t>Tasks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5EB21BE-739B-4D46-8D71-D3B17B6521DC}"/>
              </a:ext>
            </a:extLst>
          </p:cNvPr>
          <p:cNvSpPr txBox="1"/>
          <p:nvPr/>
        </p:nvSpPr>
        <p:spPr>
          <a:xfrm>
            <a:off x="3307689" y="2001571"/>
            <a:ext cx="935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Reduce</a:t>
            </a:r>
          </a:p>
          <a:p>
            <a:pPr algn="ctr"/>
            <a:r>
              <a:rPr lang="en-US" b="1" dirty="0"/>
              <a:t>Tasks</a:t>
            </a:r>
          </a:p>
        </p:txBody>
      </p:sp>
      <p:sp>
        <p:nvSpPr>
          <p:cNvPr id="82" name="Rounded Rectangular Callout 81">
            <a:extLst>
              <a:ext uri="{FF2B5EF4-FFF2-40B4-BE49-F238E27FC236}">
                <a16:creationId xmlns:a16="http://schemas.microsoft.com/office/drawing/2014/main" id="{57DB0296-1853-E243-9367-F3A705D53B4D}"/>
              </a:ext>
            </a:extLst>
          </p:cNvPr>
          <p:cNvSpPr/>
          <p:nvPr/>
        </p:nvSpPr>
        <p:spPr>
          <a:xfrm>
            <a:off x="60992" y="1861831"/>
            <a:ext cx="1671400" cy="1097197"/>
          </a:xfrm>
          <a:prstGeom prst="wedgeRoundRectCallout">
            <a:avLst>
              <a:gd name="adj1" fmla="val 36029"/>
              <a:gd name="adj2" fmla="val 81531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Often does not cross the network</a:t>
            </a:r>
          </a:p>
        </p:txBody>
      </p:sp>
      <p:sp>
        <p:nvSpPr>
          <p:cNvPr id="83" name="Rounded Rectangular Callout 82">
            <a:extLst>
              <a:ext uri="{FF2B5EF4-FFF2-40B4-BE49-F238E27FC236}">
                <a16:creationId xmlns:a16="http://schemas.microsoft.com/office/drawing/2014/main" id="{565E39AD-853E-F04F-9860-33F6184A4AD9}"/>
              </a:ext>
            </a:extLst>
          </p:cNvPr>
          <p:cNvSpPr/>
          <p:nvPr/>
        </p:nvSpPr>
        <p:spPr>
          <a:xfrm>
            <a:off x="1656643" y="736625"/>
            <a:ext cx="1671400" cy="1097197"/>
          </a:xfrm>
          <a:prstGeom prst="wedgeRoundRectCallout">
            <a:avLst>
              <a:gd name="adj1" fmla="val 30463"/>
              <a:gd name="adj2" fmla="val 160059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Almost Always cross over the network</a:t>
            </a:r>
          </a:p>
        </p:txBody>
      </p:sp>
      <p:sp>
        <p:nvSpPr>
          <p:cNvPr id="84" name="Rounded Rectangular Callout 83">
            <a:extLst>
              <a:ext uri="{FF2B5EF4-FFF2-40B4-BE49-F238E27FC236}">
                <a16:creationId xmlns:a16="http://schemas.microsoft.com/office/drawing/2014/main" id="{47F95450-A893-4945-B541-96CF621C8BC5}"/>
              </a:ext>
            </a:extLst>
          </p:cNvPr>
          <p:cNvSpPr/>
          <p:nvPr/>
        </p:nvSpPr>
        <p:spPr>
          <a:xfrm>
            <a:off x="5898160" y="2099303"/>
            <a:ext cx="1671400" cy="1097197"/>
          </a:xfrm>
          <a:prstGeom prst="wedgeRoundRectCallout">
            <a:avLst>
              <a:gd name="adj1" fmla="val -126121"/>
              <a:gd name="adj2" fmla="val 108020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Typically 2/3 cross the network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FBD4D135-E1B1-0740-83BD-9A3F3D7C8A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02"/>
          <a:stretch/>
        </p:blipFill>
        <p:spPr>
          <a:xfrm>
            <a:off x="3389699" y="4104470"/>
            <a:ext cx="5767439" cy="2048154"/>
          </a:xfrm>
          <a:prstGeom prst="rect">
            <a:avLst/>
          </a:prstGeom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BBDF18D7-685C-244E-8944-4ADFF2D19ED5}"/>
              </a:ext>
            </a:extLst>
          </p:cNvPr>
          <p:cNvSpPr/>
          <p:nvPr/>
        </p:nvSpPr>
        <p:spPr>
          <a:xfrm>
            <a:off x="116200" y="2589102"/>
            <a:ext cx="674764" cy="454047"/>
          </a:xfrm>
          <a:prstGeom prst="roundRect">
            <a:avLst/>
          </a:prstGeom>
          <a:solidFill>
            <a:srgbClr val="7030A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VM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C8E5F271-7B6F-DC41-BBEB-011E58888BAF}"/>
              </a:ext>
            </a:extLst>
          </p:cNvPr>
          <p:cNvSpPr/>
          <p:nvPr/>
        </p:nvSpPr>
        <p:spPr>
          <a:xfrm>
            <a:off x="116200" y="3369769"/>
            <a:ext cx="674764" cy="454047"/>
          </a:xfrm>
          <a:prstGeom prst="roundRect">
            <a:avLst/>
          </a:prstGeom>
          <a:solidFill>
            <a:srgbClr val="7030A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VM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186B75E0-9DBB-DC45-960C-DC381B2426AC}"/>
              </a:ext>
            </a:extLst>
          </p:cNvPr>
          <p:cNvSpPr/>
          <p:nvPr/>
        </p:nvSpPr>
        <p:spPr>
          <a:xfrm>
            <a:off x="116200" y="4228794"/>
            <a:ext cx="674764" cy="454047"/>
          </a:xfrm>
          <a:prstGeom prst="roundRect">
            <a:avLst/>
          </a:prstGeom>
          <a:solidFill>
            <a:srgbClr val="7030A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VM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52C52A9E-5909-5F41-B4EC-77D93755161C}"/>
              </a:ext>
            </a:extLst>
          </p:cNvPr>
          <p:cNvSpPr/>
          <p:nvPr/>
        </p:nvSpPr>
        <p:spPr>
          <a:xfrm>
            <a:off x="116200" y="5077637"/>
            <a:ext cx="674764" cy="454047"/>
          </a:xfrm>
          <a:prstGeom prst="roundRect">
            <a:avLst/>
          </a:prstGeom>
          <a:solidFill>
            <a:srgbClr val="7030A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VM</a:t>
            </a:r>
          </a:p>
        </p:txBody>
      </p:sp>
      <p:sp>
        <p:nvSpPr>
          <p:cNvPr id="90" name="Flowchart: Magnetic Disk 13">
            <a:extLst>
              <a:ext uri="{FF2B5EF4-FFF2-40B4-BE49-F238E27FC236}">
                <a16:creationId xmlns:a16="http://schemas.microsoft.com/office/drawing/2014/main" id="{D0349F79-7E2A-1B43-81E6-63471A81B47E}"/>
              </a:ext>
            </a:extLst>
          </p:cNvPr>
          <p:cNvSpPr/>
          <p:nvPr/>
        </p:nvSpPr>
        <p:spPr>
          <a:xfrm>
            <a:off x="1931623" y="3840031"/>
            <a:ext cx="839830" cy="323479"/>
          </a:xfrm>
          <a:prstGeom prst="flowChartMagneticDisk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Router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09A291F-5FE1-2B4D-B84C-A235140318EC}"/>
              </a:ext>
            </a:extLst>
          </p:cNvPr>
          <p:cNvCxnSpPr>
            <a:stCxn id="86" idx="3"/>
            <a:endCxn id="90" idx="2"/>
          </p:cNvCxnSpPr>
          <p:nvPr/>
        </p:nvCxnSpPr>
        <p:spPr>
          <a:xfrm>
            <a:off x="790964" y="2816126"/>
            <a:ext cx="1140659" cy="11856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380E5EB-2D24-4940-8813-117FBB507017}"/>
              </a:ext>
            </a:extLst>
          </p:cNvPr>
          <p:cNvCxnSpPr>
            <a:stCxn id="87" idx="3"/>
            <a:endCxn id="90" idx="2"/>
          </p:cNvCxnSpPr>
          <p:nvPr/>
        </p:nvCxnSpPr>
        <p:spPr>
          <a:xfrm>
            <a:off x="790964" y="3596793"/>
            <a:ext cx="1140659" cy="404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473F2DA-1CF8-8344-95DB-B1D21765133D}"/>
              </a:ext>
            </a:extLst>
          </p:cNvPr>
          <p:cNvCxnSpPr>
            <a:stCxn id="88" idx="3"/>
            <a:endCxn id="90" idx="2"/>
          </p:cNvCxnSpPr>
          <p:nvPr/>
        </p:nvCxnSpPr>
        <p:spPr>
          <a:xfrm flipV="1">
            <a:off x="790964" y="4001771"/>
            <a:ext cx="1140659" cy="454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5259153-BE1A-DC45-97CB-50C25CEF56D5}"/>
              </a:ext>
            </a:extLst>
          </p:cNvPr>
          <p:cNvCxnSpPr>
            <a:stCxn id="89" idx="3"/>
            <a:endCxn id="90" idx="2"/>
          </p:cNvCxnSpPr>
          <p:nvPr/>
        </p:nvCxnSpPr>
        <p:spPr>
          <a:xfrm flipV="1">
            <a:off x="790964" y="4001771"/>
            <a:ext cx="1140659" cy="13028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4206C38F-CC02-D341-863A-6BEA0778097D}"/>
              </a:ext>
            </a:extLst>
          </p:cNvPr>
          <p:cNvSpPr/>
          <p:nvPr/>
        </p:nvSpPr>
        <p:spPr>
          <a:xfrm>
            <a:off x="4060482" y="3767551"/>
            <a:ext cx="674764" cy="454047"/>
          </a:xfrm>
          <a:prstGeom prst="roundRect">
            <a:avLst/>
          </a:prstGeom>
          <a:solidFill>
            <a:srgbClr val="7030A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VM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435A48A-338C-0446-BB9D-A4F42D8C8A42}"/>
              </a:ext>
            </a:extLst>
          </p:cNvPr>
          <p:cNvCxnSpPr>
            <a:stCxn id="90" idx="4"/>
            <a:endCxn id="95" idx="1"/>
          </p:cNvCxnSpPr>
          <p:nvPr/>
        </p:nvCxnSpPr>
        <p:spPr>
          <a:xfrm flipV="1">
            <a:off x="2771453" y="3994575"/>
            <a:ext cx="1289029" cy="71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93517E87-13E8-2C4D-BF1B-BBB75022C1EF}"/>
              </a:ext>
            </a:extLst>
          </p:cNvPr>
          <p:cNvSpPr/>
          <p:nvPr/>
        </p:nvSpPr>
        <p:spPr>
          <a:xfrm>
            <a:off x="875335" y="2631421"/>
            <a:ext cx="153465" cy="4385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tint val="66000"/>
                  <a:satMod val="160000"/>
                </a:schemeClr>
              </a:gs>
              <a:gs pos="50000">
                <a:schemeClr val="accent2">
                  <a:lumMod val="75000"/>
                  <a:tint val="44500"/>
                  <a:satMod val="160000"/>
                </a:schemeClr>
              </a:gs>
              <a:gs pos="100000">
                <a:schemeClr val="accent2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CD764DF-D640-E641-9A6F-A56181E51D59}"/>
              </a:ext>
            </a:extLst>
          </p:cNvPr>
          <p:cNvSpPr/>
          <p:nvPr/>
        </p:nvSpPr>
        <p:spPr>
          <a:xfrm>
            <a:off x="865497" y="3412088"/>
            <a:ext cx="153465" cy="4385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tint val="66000"/>
                  <a:satMod val="160000"/>
                </a:schemeClr>
              </a:gs>
              <a:gs pos="50000">
                <a:schemeClr val="accent2">
                  <a:lumMod val="75000"/>
                  <a:tint val="44500"/>
                  <a:satMod val="160000"/>
                </a:schemeClr>
              </a:gs>
              <a:gs pos="100000">
                <a:schemeClr val="accent2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4D5FE9B-0F59-7D4E-943F-EF44DF308B5E}"/>
              </a:ext>
            </a:extLst>
          </p:cNvPr>
          <p:cNvSpPr/>
          <p:nvPr/>
        </p:nvSpPr>
        <p:spPr>
          <a:xfrm>
            <a:off x="858224" y="4215160"/>
            <a:ext cx="153465" cy="4385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tint val="66000"/>
                  <a:satMod val="160000"/>
                </a:schemeClr>
              </a:gs>
              <a:gs pos="50000">
                <a:schemeClr val="accent2">
                  <a:lumMod val="75000"/>
                  <a:tint val="44500"/>
                  <a:satMod val="160000"/>
                </a:schemeClr>
              </a:gs>
              <a:gs pos="100000">
                <a:schemeClr val="accent2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053152F-5D3B-4C48-9656-32CA27571EB5}"/>
              </a:ext>
            </a:extLst>
          </p:cNvPr>
          <p:cNvSpPr/>
          <p:nvPr/>
        </p:nvSpPr>
        <p:spPr>
          <a:xfrm>
            <a:off x="865496" y="5018118"/>
            <a:ext cx="153465" cy="4385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tint val="66000"/>
                  <a:satMod val="160000"/>
                </a:schemeClr>
              </a:gs>
              <a:gs pos="50000">
                <a:schemeClr val="accent2">
                  <a:lumMod val="75000"/>
                  <a:tint val="44500"/>
                  <a:satMod val="160000"/>
                </a:schemeClr>
              </a:gs>
              <a:gs pos="100000">
                <a:schemeClr val="accent2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Explosion 1 100">
            <a:extLst>
              <a:ext uri="{FF2B5EF4-FFF2-40B4-BE49-F238E27FC236}">
                <a16:creationId xmlns:a16="http://schemas.microsoft.com/office/drawing/2014/main" id="{E05DAFEC-6818-5148-9F29-63813395B407}"/>
              </a:ext>
            </a:extLst>
          </p:cNvPr>
          <p:cNvSpPr/>
          <p:nvPr/>
        </p:nvSpPr>
        <p:spPr>
          <a:xfrm>
            <a:off x="2217145" y="3631366"/>
            <a:ext cx="821410" cy="803072"/>
          </a:xfrm>
          <a:prstGeom prst="irregularSeal1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C519AE7F-35A4-7A48-9124-BF29179DFF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725" y="2169395"/>
            <a:ext cx="5999317" cy="41018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A190D7-D375-AD49-A3B3-851854397A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320" y="2195857"/>
            <a:ext cx="6210557" cy="368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27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7.40741E-7 L 0.07882 0.16505 L 0.13282 0.1662 L 0.13282 0.16644 L 0.13282 0.1662 L 0.13282 0.16644 " pathEditMode="relative" rAng="0" ptsTypes="AAAAAA">
                                      <p:cBhvr>
                                        <p:cTn id="356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32" y="8310"/>
                                    </p:animMotion>
                                  </p:childTnLst>
                                </p:cTn>
                              </p:par>
                              <p:par>
                                <p:cTn id="3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85185E-6 L 0.08768 0.05764 L 0.1309 0.05764 L 0.1309 0.05787 " pathEditMode="relative" rAng="0" ptsTypes="AAAA">
                                      <p:cBhvr>
                                        <p:cTn id="358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5" y="2894"/>
                                    </p:animMotion>
                                  </p:childTnLst>
                                </p:cTn>
                              </p:par>
                              <p:par>
                                <p:cTn id="3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2.22222E-6 L 0.08698 -0.05903 L 0.12951 -0.06111 " pathEditMode="relative" rAng="0" ptsTypes="AAA">
                                      <p:cBhvr>
                                        <p:cTn id="360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76" y="-3056"/>
                                    </p:animMotion>
                                  </p:childTnLst>
                                </p:cTn>
                              </p:par>
                              <p:par>
                                <p:cTn id="3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046 L 0.08056 -0.17037 L 0.13195 -0.17477 " pathEditMode="relative" rAng="0" ptsTypes="AAA">
                                      <p:cBhvr>
                                        <p:cTn id="362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0" y="-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2000"/>
                            </p:stCondLst>
                            <p:childTnLst>
                              <p:par>
                                <p:cTn id="3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7" fill="hold">
                            <p:stCondLst>
                              <p:cond delay="500"/>
                            </p:stCondLst>
                            <p:childTnLst>
                              <p:par>
                                <p:cTn id="4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5" fill="hold">
                            <p:stCondLst>
                              <p:cond delay="0"/>
                            </p:stCondLst>
                            <p:childTnLst>
                              <p:par>
                                <p:cTn id="4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77" grpId="0"/>
      <p:bldP spid="77" grpId="1"/>
      <p:bldP spid="78" grpId="0"/>
      <p:bldP spid="78" grpId="1"/>
      <p:bldP spid="79" grpId="0"/>
      <p:bldP spid="79" grpId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6" grpId="0" uiExpand="1" animBg="1"/>
      <p:bldP spid="86" grpId="1" animBg="1"/>
      <p:bldP spid="87" grpId="0" uiExpand="1" animBg="1"/>
      <p:bldP spid="87" grpId="1" animBg="1"/>
      <p:bldP spid="88" grpId="0" uiExpand="1" animBg="1"/>
      <p:bldP spid="88" grpId="1" animBg="1"/>
      <p:bldP spid="89" grpId="0" uiExpand="1" animBg="1"/>
      <p:bldP spid="89" grpId="1" animBg="1"/>
      <p:bldP spid="90" grpId="0" uiExpand="1" animBg="1"/>
      <p:bldP spid="90" grpId="1" animBg="1"/>
      <p:bldP spid="95" grpId="0" uiExpand="1" animBg="1"/>
      <p:bldP spid="95" grpId="1" animBg="1"/>
      <p:bldP spid="97" grpId="0" uiExpand="1" animBg="1"/>
      <p:bldP spid="97" grpId="1" uiExpand="1" animBg="1"/>
      <p:bldP spid="97" grpId="2" animBg="1"/>
      <p:bldP spid="98" grpId="0" uiExpand="1" animBg="1"/>
      <p:bldP spid="98" grpId="1" uiExpand="1" animBg="1"/>
      <p:bldP spid="98" grpId="2" animBg="1"/>
      <p:bldP spid="99" grpId="0" uiExpand="1" animBg="1"/>
      <p:bldP spid="99" grpId="1" uiExpand="1" animBg="1"/>
      <p:bldP spid="99" grpId="2" animBg="1"/>
      <p:bldP spid="100" grpId="0" uiExpand="1" animBg="1"/>
      <p:bldP spid="100" grpId="1" uiExpand="1" animBg="1"/>
      <p:bldP spid="100" grpId="2" animBg="1"/>
      <p:bldP spid="101" grpId="0" uiExpand="1" animBg="1"/>
      <p:bldP spid="101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1" anchor="ctr">
            <a:noAutofit/>
          </a:bodyPr>
          <a:lstStyle/>
          <a:p>
            <a:pPr marL="571500" indent="-571500" algn="r">
              <a:buClr>
                <a:srgbClr val="FF0000"/>
              </a:buClr>
              <a:buFont typeface="Courier New" panose="02070309020205020404" pitchFamily="49" charset="0"/>
              <a:buChar char="o"/>
            </a:pPr>
            <a:r>
              <a:rPr lang="fa-IR" sz="4000" dirty="0">
                <a:latin typeface="B Nazanin" pitchFamily="2" charset="-78"/>
                <a:cs typeface="B Nazanin" pitchFamily="2" charset="-78"/>
              </a:rPr>
              <a:t>تعریف مسئله</a:t>
            </a:r>
            <a:endParaRPr lang="fa-IR" sz="4000" dirty="0">
              <a:solidFill>
                <a:srgbClr val="002060"/>
              </a:solidFill>
              <a:cs typeface="B Koodak" pitchFamily="2" charset="-78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563888" y="6548691"/>
            <a:ext cx="2133600" cy="365125"/>
          </a:xfrm>
        </p:spPr>
        <p:txBody>
          <a:bodyPr vert="horz" lIns="91440" tIns="45720" rIns="91440" bIns="45720" rtlCol="1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ماه 1398</a:t>
            </a:r>
            <a:endParaRPr lang="fa-IR" sz="1400" dirty="0">
              <a:solidFill>
                <a:schemeClr val="tx1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6304235"/>
            <a:ext cx="2895600" cy="365125"/>
          </a:xfrm>
        </p:spPr>
        <p:txBody>
          <a:bodyPr vert="horz" lIns="91440" tIns="45720" rIns="91440" bIns="45720" rtlCol="1" anchor="ctr"/>
          <a:lstStyle/>
          <a:p>
            <a:r>
              <a:rPr lang="fa-IR" sz="1600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بنیامین اسلامی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-36512" y="6165304"/>
            <a:ext cx="1224136" cy="3312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endPos="0" dist="50800" dir="5400000" sy="-100000" algn="bl" rotWithShape="0"/>
          </a:effectLst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1" anchor="ctr"/>
          <a:lstStyle/>
          <a:p>
            <a:pPr algn="ctr"/>
            <a:fld id="{B46ECB1B-C0CD-4928-A206-65AA0D461CF3}" type="slidenum">
              <a:rPr lang="fa-IR" sz="2000" b="1" smtClean="0">
                <a:solidFill>
                  <a:srgbClr val="FF0000"/>
                </a:solidFill>
                <a:cs typeface="B Nazanin" pitchFamily="2" charset="-78"/>
              </a:rPr>
              <a:pPr algn="ctr"/>
              <a:t>7</a:t>
            </a:fld>
            <a:r>
              <a:rPr lang="fa-IR" sz="2000" b="1" dirty="0">
                <a:solidFill>
                  <a:srgbClr val="FF0000"/>
                </a:solidFill>
                <a:cs typeface="B Nazanin" pitchFamily="2" charset="-78"/>
              </a:rPr>
              <a:t>/</a:t>
            </a:r>
            <a:r>
              <a:rPr lang="fa-IR" sz="2000" b="1" dirty="0">
                <a:solidFill>
                  <a:schemeClr val="tx1"/>
                </a:solidFill>
                <a:cs typeface="B Nazanin" pitchFamily="2" charset="-78"/>
              </a:rPr>
              <a:t>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CB2623-4BE4-174D-9B24-D1A63EEF2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209169"/>
            <a:ext cx="6812171" cy="4095066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0D3CDBE6-B3ED-9E49-B5B8-D5B1619EC330}"/>
              </a:ext>
            </a:extLst>
          </p:cNvPr>
          <p:cNvSpPr/>
          <p:nvPr/>
        </p:nvSpPr>
        <p:spPr>
          <a:xfrm>
            <a:off x="6732240" y="4912334"/>
            <a:ext cx="1406352" cy="566821"/>
          </a:xfrm>
          <a:custGeom>
            <a:avLst/>
            <a:gdLst>
              <a:gd name="connsiteX0" fmla="*/ 57352 w 1728026"/>
              <a:gd name="connsiteY0" fmla="*/ 154254 h 566821"/>
              <a:gd name="connsiteX1" fmla="*/ 230001 w 1728026"/>
              <a:gd name="connsiteY1" fmla="*/ 13577 h 566821"/>
              <a:gd name="connsiteX2" fmla="*/ 1061274 w 1728026"/>
              <a:gd name="connsiteY2" fmla="*/ 13577 h 566821"/>
              <a:gd name="connsiteX3" fmla="*/ 1668742 w 1728026"/>
              <a:gd name="connsiteY3" fmla="*/ 39155 h 566821"/>
              <a:gd name="connsiteX4" fmla="*/ 1668742 w 1728026"/>
              <a:gd name="connsiteY4" fmla="*/ 448397 h 566821"/>
              <a:gd name="connsiteX5" fmla="*/ 1349022 w 1728026"/>
              <a:gd name="connsiteY5" fmla="*/ 557102 h 566821"/>
              <a:gd name="connsiteX6" fmla="*/ 543327 w 1728026"/>
              <a:gd name="connsiteY6" fmla="*/ 550707 h 566821"/>
              <a:gd name="connsiteX7" fmla="*/ 38169 w 1728026"/>
              <a:gd name="connsiteY7" fmla="*/ 461186 h 566821"/>
              <a:gd name="connsiteX8" fmla="*/ 57352 w 1728026"/>
              <a:gd name="connsiteY8" fmla="*/ 154254 h 566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8026" h="566821">
                <a:moveTo>
                  <a:pt x="57352" y="154254"/>
                </a:moveTo>
                <a:cubicBezTo>
                  <a:pt x="89324" y="79653"/>
                  <a:pt x="62681" y="37023"/>
                  <a:pt x="230001" y="13577"/>
                </a:cubicBezTo>
                <a:cubicBezTo>
                  <a:pt x="397321" y="-9869"/>
                  <a:pt x="821484" y="9314"/>
                  <a:pt x="1061274" y="13577"/>
                </a:cubicBezTo>
                <a:cubicBezTo>
                  <a:pt x="1301064" y="17840"/>
                  <a:pt x="1567497" y="-33315"/>
                  <a:pt x="1668742" y="39155"/>
                </a:cubicBezTo>
                <a:cubicBezTo>
                  <a:pt x="1769987" y="111625"/>
                  <a:pt x="1722029" y="362073"/>
                  <a:pt x="1668742" y="448397"/>
                </a:cubicBezTo>
                <a:cubicBezTo>
                  <a:pt x="1615455" y="534721"/>
                  <a:pt x="1536591" y="540050"/>
                  <a:pt x="1349022" y="557102"/>
                </a:cubicBezTo>
                <a:cubicBezTo>
                  <a:pt x="1161453" y="574154"/>
                  <a:pt x="761803" y="566693"/>
                  <a:pt x="543327" y="550707"/>
                </a:cubicBezTo>
                <a:cubicBezTo>
                  <a:pt x="324852" y="534721"/>
                  <a:pt x="119165" y="530459"/>
                  <a:pt x="38169" y="461186"/>
                </a:cubicBezTo>
                <a:cubicBezTo>
                  <a:pt x="-42827" y="391913"/>
                  <a:pt x="25380" y="228855"/>
                  <a:pt x="57352" y="154254"/>
                </a:cubicBezTo>
                <a:close/>
              </a:path>
            </a:pathLst>
          </a:custGeom>
          <a:solidFill>
            <a:srgbClr val="FFC000">
              <a:alpha val="4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B163A559-A8CB-8042-963E-6E820387CB2A}"/>
              </a:ext>
            </a:extLst>
          </p:cNvPr>
          <p:cNvSpPr/>
          <p:nvPr/>
        </p:nvSpPr>
        <p:spPr>
          <a:xfrm>
            <a:off x="2877617" y="5364968"/>
            <a:ext cx="1406351" cy="566821"/>
          </a:xfrm>
          <a:custGeom>
            <a:avLst/>
            <a:gdLst>
              <a:gd name="connsiteX0" fmla="*/ 57352 w 1728026"/>
              <a:gd name="connsiteY0" fmla="*/ 154254 h 566821"/>
              <a:gd name="connsiteX1" fmla="*/ 230001 w 1728026"/>
              <a:gd name="connsiteY1" fmla="*/ 13577 h 566821"/>
              <a:gd name="connsiteX2" fmla="*/ 1061274 w 1728026"/>
              <a:gd name="connsiteY2" fmla="*/ 13577 h 566821"/>
              <a:gd name="connsiteX3" fmla="*/ 1668742 w 1728026"/>
              <a:gd name="connsiteY3" fmla="*/ 39155 h 566821"/>
              <a:gd name="connsiteX4" fmla="*/ 1668742 w 1728026"/>
              <a:gd name="connsiteY4" fmla="*/ 448397 h 566821"/>
              <a:gd name="connsiteX5" fmla="*/ 1349022 w 1728026"/>
              <a:gd name="connsiteY5" fmla="*/ 557102 h 566821"/>
              <a:gd name="connsiteX6" fmla="*/ 543327 w 1728026"/>
              <a:gd name="connsiteY6" fmla="*/ 550707 h 566821"/>
              <a:gd name="connsiteX7" fmla="*/ 38169 w 1728026"/>
              <a:gd name="connsiteY7" fmla="*/ 461186 h 566821"/>
              <a:gd name="connsiteX8" fmla="*/ 57352 w 1728026"/>
              <a:gd name="connsiteY8" fmla="*/ 154254 h 566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8026" h="566821">
                <a:moveTo>
                  <a:pt x="57352" y="154254"/>
                </a:moveTo>
                <a:cubicBezTo>
                  <a:pt x="89324" y="79653"/>
                  <a:pt x="62681" y="37023"/>
                  <a:pt x="230001" y="13577"/>
                </a:cubicBezTo>
                <a:cubicBezTo>
                  <a:pt x="397321" y="-9869"/>
                  <a:pt x="821484" y="9314"/>
                  <a:pt x="1061274" y="13577"/>
                </a:cubicBezTo>
                <a:cubicBezTo>
                  <a:pt x="1301064" y="17840"/>
                  <a:pt x="1567497" y="-33315"/>
                  <a:pt x="1668742" y="39155"/>
                </a:cubicBezTo>
                <a:cubicBezTo>
                  <a:pt x="1769987" y="111625"/>
                  <a:pt x="1722029" y="362073"/>
                  <a:pt x="1668742" y="448397"/>
                </a:cubicBezTo>
                <a:cubicBezTo>
                  <a:pt x="1615455" y="534721"/>
                  <a:pt x="1536591" y="540050"/>
                  <a:pt x="1349022" y="557102"/>
                </a:cubicBezTo>
                <a:cubicBezTo>
                  <a:pt x="1161453" y="574154"/>
                  <a:pt x="761803" y="566693"/>
                  <a:pt x="543327" y="550707"/>
                </a:cubicBezTo>
                <a:cubicBezTo>
                  <a:pt x="324852" y="534721"/>
                  <a:pt x="119165" y="530459"/>
                  <a:pt x="38169" y="461186"/>
                </a:cubicBezTo>
                <a:cubicBezTo>
                  <a:pt x="-42827" y="391913"/>
                  <a:pt x="25380" y="228855"/>
                  <a:pt x="57352" y="154254"/>
                </a:cubicBezTo>
                <a:close/>
              </a:path>
            </a:pathLst>
          </a:custGeom>
          <a:solidFill>
            <a:srgbClr val="FFC000">
              <a:alpha val="4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ADD42FB-C5DD-524F-A6E4-9A77E7764786}"/>
              </a:ext>
            </a:extLst>
          </p:cNvPr>
          <p:cNvSpPr/>
          <p:nvPr/>
        </p:nvSpPr>
        <p:spPr>
          <a:xfrm>
            <a:off x="1259632" y="4529524"/>
            <a:ext cx="1224136" cy="852126"/>
          </a:xfrm>
          <a:custGeom>
            <a:avLst/>
            <a:gdLst>
              <a:gd name="connsiteX0" fmla="*/ 57352 w 1728026"/>
              <a:gd name="connsiteY0" fmla="*/ 154254 h 566821"/>
              <a:gd name="connsiteX1" fmla="*/ 230001 w 1728026"/>
              <a:gd name="connsiteY1" fmla="*/ 13577 h 566821"/>
              <a:gd name="connsiteX2" fmla="*/ 1061274 w 1728026"/>
              <a:gd name="connsiteY2" fmla="*/ 13577 h 566821"/>
              <a:gd name="connsiteX3" fmla="*/ 1668742 w 1728026"/>
              <a:gd name="connsiteY3" fmla="*/ 39155 h 566821"/>
              <a:gd name="connsiteX4" fmla="*/ 1668742 w 1728026"/>
              <a:gd name="connsiteY4" fmla="*/ 448397 h 566821"/>
              <a:gd name="connsiteX5" fmla="*/ 1349022 w 1728026"/>
              <a:gd name="connsiteY5" fmla="*/ 557102 h 566821"/>
              <a:gd name="connsiteX6" fmla="*/ 543327 w 1728026"/>
              <a:gd name="connsiteY6" fmla="*/ 550707 h 566821"/>
              <a:gd name="connsiteX7" fmla="*/ 38169 w 1728026"/>
              <a:gd name="connsiteY7" fmla="*/ 461186 h 566821"/>
              <a:gd name="connsiteX8" fmla="*/ 57352 w 1728026"/>
              <a:gd name="connsiteY8" fmla="*/ 154254 h 566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8026" h="566821">
                <a:moveTo>
                  <a:pt x="57352" y="154254"/>
                </a:moveTo>
                <a:cubicBezTo>
                  <a:pt x="89324" y="79653"/>
                  <a:pt x="62681" y="37023"/>
                  <a:pt x="230001" y="13577"/>
                </a:cubicBezTo>
                <a:cubicBezTo>
                  <a:pt x="397321" y="-9869"/>
                  <a:pt x="821484" y="9314"/>
                  <a:pt x="1061274" y="13577"/>
                </a:cubicBezTo>
                <a:cubicBezTo>
                  <a:pt x="1301064" y="17840"/>
                  <a:pt x="1567497" y="-33315"/>
                  <a:pt x="1668742" y="39155"/>
                </a:cubicBezTo>
                <a:cubicBezTo>
                  <a:pt x="1769987" y="111625"/>
                  <a:pt x="1722029" y="362073"/>
                  <a:pt x="1668742" y="448397"/>
                </a:cubicBezTo>
                <a:cubicBezTo>
                  <a:pt x="1615455" y="534721"/>
                  <a:pt x="1536591" y="540050"/>
                  <a:pt x="1349022" y="557102"/>
                </a:cubicBezTo>
                <a:cubicBezTo>
                  <a:pt x="1161453" y="574154"/>
                  <a:pt x="761803" y="566693"/>
                  <a:pt x="543327" y="550707"/>
                </a:cubicBezTo>
                <a:cubicBezTo>
                  <a:pt x="324852" y="534721"/>
                  <a:pt x="119165" y="530459"/>
                  <a:pt x="38169" y="461186"/>
                </a:cubicBezTo>
                <a:cubicBezTo>
                  <a:pt x="-42827" y="391913"/>
                  <a:pt x="25380" y="228855"/>
                  <a:pt x="57352" y="154254"/>
                </a:cubicBezTo>
                <a:close/>
              </a:path>
            </a:pathLst>
          </a:custGeom>
          <a:solidFill>
            <a:srgbClr val="7030A0">
              <a:alpha val="4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89127A3-DDD6-EE46-B958-D7207A55D4DD}"/>
              </a:ext>
            </a:extLst>
          </p:cNvPr>
          <p:cNvSpPr/>
          <p:nvPr/>
        </p:nvSpPr>
        <p:spPr>
          <a:xfrm>
            <a:off x="4630919" y="5704222"/>
            <a:ext cx="1525257" cy="566821"/>
          </a:xfrm>
          <a:custGeom>
            <a:avLst/>
            <a:gdLst>
              <a:gd name="connsiteX0" fmla="*/ 57352 w 1728026"/>
              <a:gd name="connsiteY0" fmla="*/ 154254 h 566821"/>
              <a:gd name="connsiteX1" fmla="*/ 230001 w 1728026"/>
              <a:gd name="connsiteY1" fmla="*/ 13577 h 566821"/>
              <a:gd name="connsiteX2" fmla="*/ 1061274 w 1728026"/>
              <a:gd name="connsiteY2" fmla="*/ 13577 h 566821"/>
              <a:gd name="connsiteX3" fmla="*/ 1668742 w 1728026"/>
              <a:gd name="connsiteY3" fmla="*/ 39155 h 566821"/>
              <a:gd name="connsiteX4" fmla="*/ 1668742 w 1728026"/>
              <a:gd name="connsiteY4" fmla="*/ 448397 h 566821"/>
              <a:gd name="connsiteX5" fmla="*/ 1349022 w 1728026"/>
              <a:gd name="connsiteY5" fmla="*/ 557102 h 566821"/>
              <a:gd name="connsiteX6" fmla="*/ 543327 w 1728026"/>
              <a:gd name="connsiteY6" fmla="*/ 550707 h 566821"/>
              <a:gd name="connsiteX7" fmla="*/ 38169 w 1728026"/>
              <a:gd name="connsiteY7" fmla="*/ 461186 h 566821"/>
              <a:gd name="connsiteX8" fmla="*/ 57352 w 1728026"/>
              <a:gd name="connsiteY8" fmla="*/ 154254 h 566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8026" h="566821">
                <a:moveTo>
                  <a:pt x="57352" y="154254"/>
                </a:moveTo>
                <a:cubicBezTo>
                  <a:pt x="89324" y="79653"/>
                  <a:pt x="62681" y="37023"/>
                  <a:pt x="230001" y="13577"/>
                </a:cubicBezTo>
                <a:cubicBezTo>
                  <a:pt x="397321" y="-9869"/>
                  <a:pt x="821484" y="9314"/>
                  <a:pt x="1061274" y="13577"/>
                </a:cubicBezTo>
                <a:cubicBezTo>
                  <a:pt x="1301064" y="17840"/>
                  <a:pt x="1567497" y="-33315"/>
                  <a:pt x="1668742" y="39155"/>
                </a:cubicBezTo>
                <a:cubicBezTo>
                  <a:pt x="1769987" y="111625"/>
                  <a:pt x="1722029" y="362073"/>
                  <a:pt x="1668742" y="448397"/>
                </a:cubicBezTo>
                <a:cubicBezTo>
                  <a:pt x="1615455" y="534721"/>
                  <a:pt x="1536591" y="540050"/>
                  <a:pt x="1349022" y="557102"/>
                </a:cubicBezTo>
                <a:cubicBezTo>
                  <a:pt x="1161453" y="574154"/>
                  <a:pt x="761803" y="566693"/>
                  <a:pt x="543327" y="550707"/>
                </a:cubicBezTo>
                <a:cubicBezTo>
                  <a:pt x="324852" y="534721"/>
                  <a:pt x="119165" y="530459"/>
                  <a:pt x="38169" y="461186"/>
                </a:cubicBezTo>
                <a:cubicBezTo>
                  <a:pt x="-42827" y="391913"/>
                  <a:pt x="25380" y="228855"/>
                  <a:pt x="57352" y="154254"/>
                </a:cubicBezTo>
                <a:close/>
              </a:path>
            </a:pathLst>
          </a:custGeom>
          <a:solidFill>
            <a:srgbClr val="7030A0">
              <a:alpha val="4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F9B938A7-338A-BC40-864B-3BDB09522186}"/>
              </a:ext>
            </a:extLst>
          </p:cNvPr>
          <p:cNvSpPr/>
          <p:nvPr/>
        </p:nvSpPr>
        <p:spPr>
          <a:xfrm>
            <a:off x="1541895" y="2785155"/>
            <a:ext cx="4242529" cy="2933474"/>
          </a:xfrm>
          <a:custGeom>
            <a:avLst/>
            <a:gdLst>
              <a:gd name="connsiteX0" fmla="*/ 0 w 4242529"/>
              <a:gd name="connsiteY0" fmla="*/ 1801359 h 2933474"/>
              <a:gd name="connsiteX1" fmla="*/ 2061028 w 4242529"/>
              <a:gd name="connsiteY1" fmla="*/ 1588 h 2933474"/>
              <a:gd name="connsiteX2" fmla="*/ 3947886 w 4242529"/>
              <a:gd name="connsiteY2" fmla="*/ 1511074 h 2933474"/>
              <a:gd name="connsiteX3" fmla="*/ 4209143 w 4242529"/>
              <a:gd name="connsiteY3" fmla="*/ 2933474 h 293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2529" h="2933474">
                <a:moveTo>
                  <a:pt x="0" y="1801359"/>
                </a:moveTo>
                <a:cubicBezTo>
                  <a:pt x="701523" y="925664"/>
                  <a:pt x="1403047" y="49969"/>
                  <a:pt x="2061028" y="1588"/>
                </a:cubicBezTo>
                <a:cubicBezTo>
                  <a:pt x="2719009" y="-46793"/>
                  <a:pt x="3589867" y="1022426"/>
                  <a:pt x="3947886" y="1511074"/>
                </a:cubicBezTo>
                <a:cubicBezTo>
                  <a:pt x="4305905" y="1999722"/>
                  <a:pt x="4257524" y="2466598"/>
                  <a:pt x="4209143" y="2933474"/>
                </a:cubicBezTo>
              </a:path>
            </a:pathLst>
          </a:custGeom>
          <a:ln w="57150" cap="flat" cmpd="sng" algn="ctr">
            <a:solidFill>
              <a:srgbClr val="7030A0"/>
            </a:solidFill>
            <a:prstDash val="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7087362-7D55-6E4F-A7EE-C398EDE11031}"/>
              </a:ext>
            </a:extLst>
          </p:cNvPr>
          <p:cNvSpPr/>
          <p:nvPr/>
        </p:nvSpPr>
        <p:spPr>
          <a:xfrm>
            <a:off x="2920319" y="2568595"/>
            <a:ext cx="4754067" cy="2787176"/>
          </a:xfrm>
          <a:custGeom>
            <a:avLst/>
            <a:gdLst>
              <a:gd name="connsiteX0" fmla="*/ 755176 w 4754067"/>
              <a:gd name="connsiteY0" fmla="*/ 2787176 h 2787176"/>
              <a:gd name="connsiteX1" fmla="*/ 740662 w 4754067"/>
              <a:gd name="connsiteY1" fmla="*/ 1829234 h 2787176"/>
              <a:gd name="connsiteX2" fmla="*/ 433 w 4754067"/>
              <a:gd name="connsiteY2" fmla="*/ 885805 h 2787176"/>
              <a:gd name="connsiteX3" fmla="*/ 856776 w 4754067"/>
              <a:gd name="connsiteY3" fmla="*/ 434 h 2787176"/>
              <a:gd name="connsiteX4" fmla="*/ 3904776 w 4754067"/>
              <a:gd name="connsiteY4" fmla="*/ 784205 h 2787176"/>
              <a:gd name="connsiteX5" fmla="*/ 4659519 w 4754067"/>
              <a:gd name="connsiteY5" fmla="*/ 1916319 h 2787176"/>
              <a:gd name="connsiteX6" fmla="*/ 4717576 w 4754067"/>
              <a:gd name="connsiteY6" fmla="*/ 2438834 h 2787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54067" h="2787176">
                <a:moveTo>
                  <a:pt x="755176" y="2787176"/>
                </a:moveTo>
                <a:cubicBezTo>
                  <a:pt x="810814" y="2466652"/>
                  <a:pt x="866453" y="2146129"/>
                  <a:pt x="740662" y="1829234"/>
                </a:cubicBezTo>
                <a:cubicBezTo>
                  <a:pt x="614871" y="1512339"/>
                  <a:pt x="-18919" y="1190605"/>
                  <a:pt x="433" y="885805"/>
                </a:cubicBezTo>
                <a:cubicBezTo>
                  <a:pt x="19785" y="581005"/>
                  <a:pt x="206052" y="17367"/>
                  <a:pt x="856776" y="434"/>
                </a:cubicBezTo>
                <a:cubicBezTo>
                  <a:pt x="1507500" y="-16499"/>
                  <a:pt x="3270986" y="464891"/>
                  <a:pt x="3904776" y="784205"/>
                </a:cubicBezTo>
                <a:cubicBezTo>
                  <a:pt x="4538566" y="1103519"/>
                  <a:pt x="4524052" y="1640547"/>
                  <a:pt x="4659519" y="1916319"/>
                </a:cubicBezTo>
                <a:cubicBezTo>
                  <a:pt x="4794986" y="2192090"/>
                  <a:pt x="4756281" y="2315462"/>
                  <a:pt x="4717576" y="2438834"/>
                </a:cubicBezTo>
              </a:path>
            </a:pathLst>
          </a:custGeom>
          <a:noFill/>
          <a:ln w="57150">
            <a:solidFill>
              <a:srgbClr val="FFC000"/>
            </a:solidFill>
            <a:prstDash val="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 vert="horz" lIns="91440" tIns="45720" rIns="91440" bIns="45720" rtlCol="1">
            <a:normAutofit/>
          </a:bodyPr>
          <a:lstStyle/>
          <a:p>
            <a:pPr>
              <a:buClr>
                <a:srgbClr val="FF0000"/>
              </a:buClr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Over-subscription</a:t>
            </a:r>
            <a:r>
              <a:rPr lang="fa-I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و </a:t>
            </a:r>
            <a:r>
              <a:rPr lang="fa-IR" sz="2400" dirty="0">
                <a:latin typeface="B Nazanin" pitchFamily="2" charset="-78"/>
                <a:cs typeface="B Nazanin" pitchFamily="2" charset="-78"/>
              </a:rPr>
              <a:t>عدم وجود بهینگی در مصرف منابع فیزیکی</a:t>
            </a:r>
            <a:endParaRPr lang="en-US" sz="2400" dirty="0">
              <a:latin typeface="B Nazanin" pitchFamily="2" charset="-78"/>
              <a:cs typeface="B Nazanin" pitchFamily="2" charset="-78"/>
            </a:endParaRPr>
          </a:p>
          <a:p>
            <a:pPr lvl="1">
              <a:buClr>
                <a:srgbClr val="FF0000"/>
              </a:buClr>
            </a:pPr>
            <a:r>
              <a:rPr lang="fa-IR" sz="2000" dirty="0">
                <a:latin typeface="B Nazanin" pitchFamily="2" charset="-78"/>
                <a:cs typeface="B Nazanin" pitchFamily="2" charset="-78"/>
              </a:rPr>
              <a:t>عدم استفاده ۱۰۰٪ از منابع فیزیکی </a:t>
            </a:r>
          </a:p>
          <a:p>
            <a:pPr lvl="1">
              <a:buClr>
                <a:srgbClr val="FF0000"/>
              </a:buClr>
            </a:pPr>
            <a:r>
              <a:rPr lang="fa-IR" sz="2000" dirty="0">
                <a:latin typeface="B Nazanin" pitchFamily="2" charset="-78"/>
                <a:cs typeface="B Nazanin" pitchFamily="2" charset="-78"/>
              </a:rPr>
              <a:t>اشتراک منابع شبکه که باعث افزایش احتمال تخطی از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SLA</a:t>
            </a:r>
            <a:endParaRPr lang="fa-IR" sz="2000" dirty="0">
              <a:latin typeface="B Nazanin" pitchFamily="2" charset="-78"/>
              <a:cs typeface="+mj-cs"/>
            </a:endParaRPr>
          </a:p>
          <a:p>
            <a:pPr marL="0" indent="0">
              <a:buClr>
                <a:srgbClr val="FF0000"/>
              </a:buClr>
              <a:buNone/>
            </a:pPr>
            <a:endParaRPr lang="fa-IR" sz="2400" dirty="0">
              <a:cs typeface="B Koodak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511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9" grpId="0" animBg="1"/>
      <p:bldP spid="19" grpId="1" animBg="1"/>
      <p:bldP spid="22" grpId="0" animBg="1"/>
      <p:bldP spid="22" grpId="1" animBg="1"/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648" y="274638"/>
            <a:ext cx="7283152" cy="1143000"/>
          </a:xfrm>
        </p:spPr>
        <p:txBody>
          <a:bodyPr vert="horz" lIns="91440" tIns="45720" rIns="91440" bIns="45720" rtlCol="1" anchor="ctr">
            <a:noAutofit/>
          </a:bodyPr>
          <a:lstStyle/>
          <a:p>
            <a:pPr marL="571500" indent="-571500" algn="r">
              <a:buClr>
                <a:srgbClr val="FF0000"/>
              </a:buClr>
              <a:buFont typeface="Courier New" pitchFamily="49" charset="0"/>
              <a:buChar char="o"/>
            </a:pPr>
            <a:r>
              <a:rPr lang="fa-IR" sz="4000" dirty="0">
                <a:latin typeface="B Nazanin" pitchFamily="2" charset="-78"/>
                <a:cs typeface="B Nazanin" pitchFamily="2" charset="-78"/>
              </a:rPr>
              <a:t>پژوهش های پیشین</a:t>
            </a:r>
            <a:endParaRPr lang="fa-IR" sz="4000" dirty="0">
              <a:solidFill>
                <a:srgbClr val="002060"/>
              </a:solidFill>
              <a:cs typeface="B Koodak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defTabSz="914400" eaLnBrk="1" latinLnBrk="0" hangingPunct="1">
              <a:spcBef>
                <a:spcPct val="20000"/>
              </a:spcBef>
              <a:buFont typeface="Arial" pitchFamily="34" charset="0"/>
              <a:buNone/>
            </a:pPr>
            <a:endParaRPr lang="fa-IR" sz="2800" dirty="0">
              <a:cs typeface="B Koodak" pitchFamily="2" charset="-78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563888" y="6548691"/>
            <a:ext cx="2133600" cy="365125"/>
          </a:xfrm>
        </p:spPr>
        <p:txBody>
          <a:bodyPr vert="horz" lIns="91440" tIns="45720" rIns="91440" bIns="45720" rtlCol="1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ماه 1398</a:t>
            </a:r>
            <a:endParaRPr lang="fa-IR" sz="1400" dirty="0">
              <a:solidFill>
                <a:schemeClr val="tx1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6304235"/>
            <a:ext cx="2895600" cy="365125"/>
          </a:xfrm>
        </p:spPr>
        <p:txBody>
          <a:bodyPr vert="horz" lIns="91440" tIns="45720" rIns="91440" bIns="45720" rtlCol="1" anchor="ctr"/>
          <a:lstStyle/>
          <a:p>
            <a:r>
              <a:rPr lang="fa-IR" sz="1600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بنیامین اسلامی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-36512" y="6165304"/>
            <a:ext cx="1224136" cy="3312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endPos="0" dist="50800" dir="5400000" sy="-100000" algn="bl" rotWithShape="0"/>
          </a:effectLst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1" anchor="ctr"/>
          <a:lstStyle/>
          <a:p>
            <a:pPr algn="ctr"/>
            <a:fld id="{B46ECB1B-C0CD-4928-A206-65AA0D461CF3}" type="slidenum">
              <a:rPr lang="fa-IR" sz="2000" b="1" smtClean="0">
                <a:solidFill>
                  <a:srgbClr val="FF0000"/>
                </a:solidFill>
                <a:cs typeface="B Nazanin" pitchFamily="2" charset="-78"/>
              </a:rPr>
              <a:pPr algn="ctr"/>
              <a:t>8</a:t>
            </a:fld>
            <a:r>
              <a:rPr lang="fa-IR" sz="2000" b="1" dirty="0">
                <a:solidFill>
                  <a:srgbClr val="FF0000"/>
                </a:solidFill>
                <a:cs typeface="B Nazanin" pitchFamily="2" charset="-78"/>
              </a:rPr>
              <a:t>/</a:t>
            </a:r>
            <a:r>
              <a:rPr lang="fa-IR" sz="2000" b="1" dirty="0">
                <a:solidFill>
                  <a:schemeClr val="tx1"/>
                </a:solidFill>
                <a:cs typeface="B Nazanin" pitchFamily="2" charset="-78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131062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1" anchor="ctr">
            <a:noAutofit/>
          </a:bodyPr>
          <a:lstStyle/>
          <a:p>
            <a:pPr marL="571500" indent="-571500" algn="r">
              <a:buClr>
                <a:srgbClr val="FF0000"/>
              </a:buClr>
              <a:buFont typeface="Courier New" panose="02070309020205020404" pitchFamily="49" charset="0"/>
              <a:buChar char="o"/>
            </a:pPr>
            <a:r>
              <a:rPr lang="fa-IR" sz="4000" dirty="0">
                <a:latin typeface="B Nazanin" pitchFamily="2" charset="-78"/>
                <a:cs typeface="B Nazanin" pitchFamily="2" charset="-78"/>
              </a:rPr>
              <a:t>پژوهش های پیشین</a:t>
            </a:r>
            <a:endParaRPr lang="fa-IR" sz="4000" dirty="0">
              <a:solidFill>
                <a:srgbClr val="002060"/>
              </a:solidFill>
              <a:cs typeface="B Koodak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>
            <a:normAutofit/>
          </a:bodyPr>
          <a:lstStyle/>
          <a:p>
            <a:pPr marL="342900" indent="-3429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</a:pPr>
            <a:endParaRPr lang="fa-IR" sz="2800" dirty="0">
              <a:cs typeface="B Koodak" pitchFamily="2" charset="-78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563888" y="6548691"/>
            <a:ext cx="2133600" cy="365125"/>
          </a:xfrm>
        </p:spPr>
        <p:txBody>
          <a:bodyPr vert="horz" lIns="91440" tIns="45720" rIns="91440" bIns="45720" rtlCol="1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cs typeface="B Koodak" pitchFamily="2" charset="-78"/>
              </a:rPr>
              <a:t>ماه </a:t>
            </a:r>
            <a:r>
              <a:rPr lang="fa-IR" sz="1400" dirty="0">
                <a:solidFill>
                  <a:schemeClr val="tx1"/>
                </a:solidFill>
                <a:cs typeface="B Koodak" pitchFamily="2" charset="-78"/>
              </a:rPr>
              <a:t>۱۳۹۸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6304235"/>
            <a:ext cx="2895600" cy="365125"/>
          </a:xfrm>
        </p:spPr>
        <p:txBody>
          <a:bodyPr vert="horz" lIns="91440" tIns="45720" rIns="91440" bIns="45720" rtlCol="1" anchor="ctr"/>
          <a:lstStyle/>
          <a:p>
            <a:r>
              <a:rPr lang="fa-IR" sz="1600">
                <a:solidFill>
                  <a:schemeClr val="tx1"/>
                </a:solidFill>
                <a:cs typeface="B Koodak" pitchFamily="2" charset="-78"/>
              </a:rPr>
              <a:t>بنیامین اسلامی</a:t>
            </a:r>
            <a:endParaRPr lang="fa-IR" sz="1600" dirty="0">
              <a:solidFill>
                <a:schemeClr val="tx1"/>
              </a:solidFill>
              <a:cs typeface="B Koodak" pitchFamily="2" charset="-7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-36512" y="6165304"/>
            <a:ext cx="1224136" cy="3312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endPos="0" dist="50800" dir="5400000" sy="-100000" algn="bl" rotWithShape="0"/>
          </a:effectLst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1" anchor="ctr"/>
          <a:lstStyle/>
          <a:p>
            <a:pPr algn="ctr"/>
            <a:fld id="{B46ECB1B-C0CD-4928-A206-65AA0D461CF3}" type="slidenum">
              <a:rPr lang="fa-IR" sz="2000" b="1" smtClean="0">
                <a:solidFill>
                  <a:srgbClr val="FF0000"/>
                </a:solidFill>
                <a:cs typeface="B Nazanin" pitchFamily="2" charset="-78"/>
              </a:rPr>
              <a:pPr algn="ctr"/>
              <a:t>9</a:t>
            </a:fld>
            <a:r>
              <a:rPr lang="fa-IR" sz="2000" b="1" dirty="0">
                <a:solidFill>
                  <a:srgbClr val="FF0000"/>
                </a:solidFill>
                <a:cs typeface="B Nazanin" pitchFamily="2" charset="-78"/>
              </a:rPr>
              <a:t>/</a:t>
            </a:r>
            <a:r>
              <a:rPr lang="fa-IR" sz="2000" b="1" dirty="0">
                <a:solidFill>
                  <a:schemeClr val="tx1"/>
                </a:solidFill>
                <a:cs typeface="B Nazanin" pitchFamily="2" charset="-78"/>
              </a:rPr>
              <a:t>20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5D1CD3-E3A3-0948-A153-156CC28AD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38" y="3253022"/>
            <a:ext cx="8574262" cy="2692605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6117E59-115A-7441-B038-3B7509982BD4}"/>
              </a:ext>
            </a:extLst>
          </p:cNvPr>
          <p:cNvSpPr/>
          <p:nvPr/>
        </p:nvSpPr>
        <p:spPr>
          <a:xfrm>
            <a:off x="205830" y="5373216"/>
            <a:ext cx="182880" cy="305054"/>
          </a:xfrm>
          <a:prstGeom prst="roundRect">
            <a:avLst>
              <a:gd name="adj" fmla="val 35941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E0044C4-B282-8B48-90FD-31092CFB70C1}"/>
              </a:ext>
            </a:extLst>
          </p:cNvPr>
          <p:cNvSpPr/>
          <p:nvPr/>
        </p:nvSpPr>
        <p:spPr>
          <a:xfrm>
            <a:off x="392676" y="5373216"/>
            <a:ext cx="182880" cy="305054"/>
          </a:xfrm>
          <a:prstGeom prst="roundRect">
            <a:avLst>
              <a:gd name="adj" fmla="val 35941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9CA17F7-8218-4449-825B-3AE7A00745EA}"/>
              </a:ext>
            </a:extLst>
          </p:cNvPr>
          <p:cNvSpPr/>
          <p:nvPr/>
        </p:nvSpPr>
        <p:spPr>
          <a:xfrm>
            <a:off x="572696" y="5373216"/>
            <a:ext cx="182880" cy="305054"/>
          </a:xfrm>
          <a:prstGeom prst="roundRect">
            <a:avLst>
              <a:gd name="adj" fmla="val 35941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FBC994C-FADF-3546-AF95-6A9992947626}"/>
              </a:ext>
            </a:extLst>
          </p:cNvPr>
          <p:cNvSpPr/>
          <p:nvPr/>
        </p:nvSpPr>
        <p:spPr>
          <a:xfrm>
            <a:off x="788720" y="5373216"/>
            <a:ext cx="182880" cy="305054"/>
          </a:xfrm>
          <a:prstGeom prst="roundRect">
            <a:avLst>
              <a:gd name="adj" fmla="val 35941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02CF1A7-CE6E-7B4C-953A-C5039F552043}"/>
              </a:ext>
            </a:extLst>
          </p:cNvPr>
          <p:cNvSpPr/>
          <p:nvPr/>
        </p:nvSpPr>
        <p:spPr>
          <a:xfrm>
            <a:off x="1403648" y="5373216"/>
            <a:ext cx="182880" cy="305054"/>
          </a:xfrm>
          <a:prstGeom prst="roundRect">
            <a:avLst>
              <a:gd name="adj" fmla="val 35941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F1847B1-CCF3-004D-9BBB-0049FBDD3B05}"/>
              </a:ext>
            </a:extLst>
          </p:cNvPr>
          <p:cNvSpPr/>
          <p:nvPr/>
        </p:nvSpPr>
        <p:spPr>
          <a:xfrm>
            <a:off x="214214" y="4996154"/>
            <a:ext cx="397346" cy="305054"/>
          </a:xfrm>
          <a:prstGeom prst="roundRect">
            <a:avLst>
              <a:gd name="adj" fmla="val 35941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58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96296E-6 L 0.01996 -0.00185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2205 0 " pathEditMode="relative" ptsTypes="AA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2361 0 " pathEditMode="relative" ptsTypes="AA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615 0 " pathEditMode="relative" ptsTypes="AA">
                                      <p:cBhvr>
                                        <p:cTn id="4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2.96296E-6 L 0.77396 -0.00139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698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1931</TotalTime>
  <Words>458</Words>
  <Application>Microsoft Macintosh PowerPoint</Application>
  <PresentationFormat>On-screen Show (4:3)</PresentationFormat>
  <Paragraphs>156</Paragraphs>
  <Slides>20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B Nazanin</vt:lpstr>
      <vt:lpstr>Calibri</vt:lpstr>
      <vt:lpstr>Courier New</vt:lpstr>
      <vt:lpstr>Times New Roman</vt:lpstr>
      <vt:lpstr>Office Theme</vt:lpstr>
      <vt:lpstr>موضوع : بهبود الگوی ترافیکی شبکه داخلی دیتاسنتر  با رویکرد محلیت ماشین های مجازی  در کاربرد های زنجیره سرویس ها</vt:lpstr>
      <vt:lpstr>فهرست</vt:lpstr>
      <vt:lpstr>مقدمه</vt:lpstr>
      <vt:lpstr>تعریف مسئله</vt:lpstr>
      <vt:lpstr>تعریف مسئله</vt:lpstr>
      <vt:lpstr>تعریف مسئله</vt:lpstr>
      <vt:lpstr>تعریف مسئله</vt:lpstr>
      <vt:lpstr>پژوهش های پیشین</vt:lpstr>
      <vt:lpstr>پژوهش های پیشین</vt:lpstr>
      <vt:lpstr>راه حل پیشنهادی</vt:lpstr>
      <vt:lpstr>پیاده سازی و ارزیابی نتایج</vt:lpstr>
      <vt:lpstr>نتیجه گیری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منابع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</dc:creator>
  <cp:lastModifiedBy>ben eslami</cp:lastModifiedBy>
  <cp:revision>85</cp:revision>
  <dcterms:created xsi:type="dcterms:W3CDTF">2013-10-12T09:25:19Z</dcterms:created>
  <dcterms:modified xsi:type="dcterms:W3CDTF">2019-11-12T10:22:49Z</dcterms:modified>
</cp:coreProperties>
</file>